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30"/>
  </p:notesMasterIdLst>
  <p:sldIdLst>
    <p:sldId id="256" r:id="rId5"/>
    <p:sldId id="257" r:id="rId6"/>
    <p:sldId id="258" r:id="rId7"/>
    <p:sldId id="291" r:id="rId8"/>
    <p:sldId id="261" r:id="rId9"/>
    <p:sldId id="295" r:id="rId10"/>
    <p:sldId id="289" r:id="rId11"/>
    <p:sldId id="290" r:id="rId12"/>
    <p:sldId id="260" r:id="rId13"/>
    <p:sldId id="288" r:id="rId14"/>
    <p:sldId id="292" r:id="rId15"/>
    <p:sldId id="293" r:id="rId16"/>
    <p:sldId id="294" r:id="rId17"/>
    <p:sldId id="297" r:id="rId18"/>
    <p:sldId id="296" r:id="rId19"/>
    <p:sldId id="286" r:id="rId20"/>
    <p:sldId id="298" r:id="rId21"/>
    <p:sldId id="299" r:id="rId22"/>
    <p:sldId id="302" r:id="rId23"/>
    <p:sldId id="305" r:id="rId24"/>
    <p:sldId id="303" r:id="rId25"/>
    <p:sldId id="301" r:id="rId26"/>
    <p:sldId id="304" r:id="rId27"/>
    <p:sldId id="300" r:id="rId28"/>
    <p:sldId id="273" r:id="rId29"/>
  </p:sldIdLst>
  <p:sldSz cx="9144000" cy="6858000" type="screen4x3"/>
  <p:notesSz cx="6858000" cy="9144000"/>
  <p:custShowLst>
    <p:custShow name="Custom Show 1" id="0">
      <p:sldLst>
        <p:sld r:id="rId5"/>
        <p:sld r:id="rId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4">
          <p15:clr>
            <a:srgbClr val="A4A3A4"/>
          </p15:clr>
        </p15:guide>
        <p15:guide id="2" pos="11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cia Shoemaker" initials="AS" lastIdx="1" clrIdx="0"/>
  <p:cmAuthor id="1" name="hdorsett" initials="h"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0AE"/>
    <a:srgbClr val="5F5F5F"/>
    <a:srgbClr val="777777"/>
    <a:srgbClr val="808080"/>
    <a:srgbClr val="969696"/>
    <a:srgbClr val="B2B2B2"/>
    <a:srgbClr val="C0C0C0"/>
    <a:srgbClr val="DDDDDD"/>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225" autoAdjust="0"/>
  </p:normalViewPr>
  <p:slideViewPr>
    <p:cSldViewPr snapToGrid="0">
      <p:cViewPr varScale="1">
        <p:scale>
          <a:sx n="69" d="100"/>
          <a:sy n="69" d="100"/>
        </p:scale>
        <p:origin x="571" y="62"/>
      </p:cViewPr>
      <p:guideLst>
        <p:guide orient="horz" pos="2784"/>
        <p:guide pos="115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47415-A969-41FA-8691-50A4F77DBB42}" type="datetimeFigureOut">
              <a:rPr lang="en-US" smtClean="0"/>
              <a:t>2/21/2018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EC273-9B33-4342-8ADC-15B9188AB206}" type="slidenum">
              <a:rPr lang="en-US" smtClean="0"/>
              <a:t>‹#›</a:t>
            </a:fld>
            <a:endParaRPr lang="en-US" dirty="0"/>
          </a:p>
        </p:txBody>
      </p:sp>
    </p:spTree>
    <p:extLst>
      <p:ext uri="{BB962C8B-B14F-4D97-AF65-F5344CB8AC3E}">
        <p14:creationId xmlns:p14="http://schemas.microsoft.com/office/powerpoint/2010/main" val="414344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1</a:t>
            </a:fld>
            <a:endParaRPr lang="en-US" dirty="0"/>
          </a:p>
        </p:txBody>
      </p:sp>
    </p:spTree>
    <p:extLst>
      <p:ext uri="{BB962C8B-B14F-4D97-AF65-F5344CB8AC3E}">
        <p14:creationId xmlns:p14="http://schemas.microsoft.com/office/powerpoint/2010/main" val="237778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5</a:t>
            </a:fld>
            <a:endParaRPr lang="en-US" dirty="0"/>
          </a:p>
        </p:txBody>
      </p:sp>
    </p:spTree>
    <p:extLst>
      <p:ext uri="{BB962C8B-B14F-4D97-AF65-F5344CB8AC3E}">
        <p14:creationId xmlns:p14="http://schemas.microsoft.com/office/powerpoint/2010/main" val="183375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7</a:t>
            </a:fld>
            <a:endParaRPr lang="en-US" dirty="0"/>
          </a:p>
        </p:txBody>
      </p:sp>
    </p:spTree>
    <p:extLst>
      <p:ext uri="{BB962C8B-B14F-4D97-AF65-F5344CB8AC3E}">
        <p14:creationId xmlns:p14="http://schemas.microsoft.com/office/powerpoint/2010/main" val="126466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Discuss:</a:t>
            </a:r>
            <a:r>
              <a:rPr lang="en-US" baseline="0" dirty="0" smtClean="0"/>
              <a:t> every item must have a lowest UOM, and a check in the other categories. One UOM – e.g. Each – can be used for all. Discuss other fields: Recalculate and Zero Cost Item.</a:t>
            </a:r>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9</a:t>
            </a:fld>
            <a:endParaRPr lang="en-US" dirty="0"/>
          </a:p>
        </p:txBody>
      </p:sp>
    </p:spTree>
    <p:extLst>
      <p:ext uri="{BB962C8B-B14F-4D97-AF65-F5344CB8AC3E}">
        <p14:creationId xmlns:p14="http://schemas.microsoft.com/office/powerpoint/2010/main" val="75710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Discuss the </a:t>
            </a:r>
            <a:r>
              <a:rPr lang="en-US" i="1" baseline="0" dirty="0" smtClean="0"/>
              <a:t>Taxable</a:t>
            </a:r>
            <a:r>
              <a:rPr lang="en-US" baseline="0" dirty="0" smtClean="0"/>
              <a:t> field, and how it relates to the organization’s Taxable status. Also, emphasize Patient Chargeable. Go back and show the General tab settings for expense codes. Also discuss Drop From Patient Reconciliation.</a:t>
            </a:r>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10</a:t>
            </a:fld>
            <a:endParaRPr lang="en-US" dirty="0"/>
          </a:p>
        </p:txBody>
      </p:sp>
    </p:spTree>
    <p:extLst>
      <p:ext uri="{BB962C8B-B14F-4D97-AF65-F5344CB8AC3E}">
        <p14:creationId xmlns:p14="http://schemas.microsoft.com/office/powerpoint/2010/main" val="162071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Demo adding new vendor and changing existing vendor info.</a:t>
            </a:r>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16</a:t>
            </a:fld>
            <a:endParaRPr lang="en-US" dirty="0"/>
          </a:p>
        </p:txBody>
      </p:sp>
    </p:spTree>
    <p:extLst>
      <p:ext uri="{BB962C8B-B14F-4D97-AF65-F5344CB8AC3E}">
        <p14:creationId xmlns:p14="http://schemas.microsoft.com/office/powerpoint/2010/main" val="287832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fld id="{D97EC273-9B33-4342-8ADC-15B9188AB206}" type="slidenum">
              <a:rPr lang="en-US" smtClean="0"/>
              <a:t>25</a:t>
            </a:fld>
            <a:endParaRPr lang="en-US" dirty="0"/>
          </a:p>
        </p:txBody>
      </p:sp>
    </p:spTree>
    <p:extLst>
      <p:ext uri="{BB962C8B-B14F-4D97-AF65-F5344CB8AC3E}">
        <p14:creationId xmlns:p14="http://schemas.microsoft.com/office/powerpoint/2010/main" val="3237125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Minimal Colo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8" y="0"/>
            <a:ext cx="9139944" cy="6858000"/>
          </a:xfrm>
          <a:prstGeom prst="rect">
            <a:avLst/>
          </a:prstGeom>
        </p:spPr>
      </p:pic>
      <p:sp>
        <p:nvSpPr>
          <p:cNvPr id="7" name="Subtitle 2"/>
          <p:cNvSpPr>
            <a:spLocks noGrp="1"/>
          </p:cNvSpPr>
          <p:nvPr>
            <p:ph type="subTitle" idx="1"/>
          </p:nvPr>
        </p:nvSpPr>
        <p:spPr>
          <a:xfrm>
            <a:off x="3124200" y="4800600"/>
            <a:ext cx="5486400" cy="430887"/>
          </a:xfrm>
        </p:spPr>
        <p:txBody>
          <a:bodyPr anchor="t" anchorCtr="0"/>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7"/>
          <p:cNvSpPr>
            <a:spLocks noGrp="1"/>
          </p:cNvSpPr>
          <p:nvPr>
            <p:ph type="title"/>
          </p:nvPr>
        </p:nvSpPr>
        <p:spPr>
          <a:xfrm>
            <a:off x="3124200" y="3171335"/>
            <a:ext cx="5486400" cy="523220"/>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3124200" y="5439429"/>
            <a:ext cx="1809750" cy="369332"/>
          </a:xfrm>
        </p:spPr>
        <p:txBody>
          <a:bodyPr/>
          <a:lstStyle>
            <a:lvl1pPr marL="0" indent="0">
              <a:buFontTx/>
              <a:buNone/>
              <a:defRPr sz="1800"/>
            </a:lvl1pPr>
          </a:lstStyle>
          <a:p>
            <a:pPr lvl="0"/>
            <a:r>
              <a:rPr lang="en-US" dirty="0" smtClean="0"/>
              <a:t>Date</a:t>
            </a:r>
            <a:endParaRPr lang="en-US" dirty="0"/>
          </a:p>
        </p:txBody>
      </p:sp>
    </p:spTree>
    <p:extLst>
      <p:ext uri="{BB962C8B-B14F-4D97-AF65-F5344CB8AC3E}">
        <p14:creationId xmlns:p14="http://schemas.microsoft.com/office/powerpoint/2010/main" val="38960400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3" name="Vertical Text Placeholder 2"/>
          <p:cNvSpPr>
            <a:spLocks noGrp="1"/>
          </p:cNvSpPr>
          <p:nvPr>
            <p:ph type="body" orient="vert" idx="1"/>
          </p:nvPr>
        </p:nvSpPr>
        <p:spPr>
          <a:xfrm>
            <a:off x="6840141" y="914400"/>
            <a:ext cx="1846659" cy="5638800"/>
          </a:xfrm>
        </p:spPr>
        <p:txBody>
          <a:bodyPr vert="eaVert"/>
          <a:lstStyle>
            <a:lvl1pPr marL="287338" indent="-287338">
              <a:buFontTx/>
              <a:buBlip>
                <a:blip r:embed="rId3"/>
              </a:buBlip>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rot="5400000">
            <a:off x="-82778"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9" name="Rectangle 8"/>
          <p:cNvSpPr/>
          <p:nvPr userDrawn="1"/>
        </p:nvSpPr>
        <p:spPr>
          <a:xfrm>
            <a:off x="8711738" y="6434051"/>
            <a:ext cx="43226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10" name="TextBox 9"/>
          <p:cNvSpPr txBox="1"/>
          <p:nvPr userDrawn="1"/>
        </p:nvSpPr>
        <p:spPr>
          <a:xfrm rot="5400000">
            <a:off x="-1024469" y="1819726"/>
            <a:ext cx="2315103" cy="184666"/>
          </a:xfrm>
          <a:prstGeom prst="rect">
            <a:avLst/>
          </a:prstGeom>
          <a:noFill/>
        </p:spPr>
        <p:txBody>
          <a:bodyPr wrap="square" rtlCol="0">
            <a:spAutoFit/>
          </a:bodyPr>
          <a:lstStyle/>
          <a:p>
            <a:pPr algn="l"/>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6727991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Vertical Title 1"/>
          <p:cNvSpPr>
            <a:spLocks noGrp="1"/>
          </p:cNvSpPr>
          <p:nvPr>
            <p:ph type="title" orient="vert"/>
          </p:nvPr>
        </p:nvSpPr>
        <p:spPr>
          <a:xfrm>
            <a:off x="6629400" y="914400"/>
            <a:ext cx="2057400" cy="5211763"/>
          </a:xfrm>
        </p:spPr>
        <p:txBody>
          <a:bodyPr vert="eaVert"/>
          <a:lstStyle>
            <a:lvl1pPr>
              <a:lnSpc>
                <a:spcPct val="100000"/>
              </a:lnSpc>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630341" y="914400"/>
            <a:ext cx="1846659" cy="5211763"/>
          </a:xfrm>
        </p:spPr>
        <p:txBody>
          <a:bodyPr vert="eaVert"/>
          <a:lstStyle>
            <a:lvl1pPr marL="287338" indent="-287338">
              <a:buFontTx/>
              <a:buBlip>
                <a:blip r:embed="rId3"/>
              </a:buBlip>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rot="5400000">
            <a:off x="-82778" y="6629400"/>
            <a:ext cx="381000" cy="215444"/>
          </a:xfrm>
          <a:prstGeom prst="rect">
            <a:avLst/>
          </a:prstGeom>
          <a:noFill/>
        </p:spPr>
        <p:txBody>
          <a:bodyPr wrap="square" rtlCol="0">
            <a:spAutoFit/>
          </a:bodyPr>
          <a:lstStyle/>
          <a:p>
            <a:pPr>
              <a:tabLst>
                <a:tab pos="230188" algn="l"/>
              </a:tabLst>
            </a:pPr>
            <a:fld id="{CA9CD2DD-40EA-47C8-83BA-F65037AC888D}" type="slidenum">
              <a:rPr lang="en-US" sz="800" b="0" smtClean="0">
                <a:solidFill>
                  <a:schemeClr val="tx1"/>
                </a:solidFill>
                <a:latin typeface="Arial" pitchFamily="34" charset="0"/>
                <a:cs typeface="Arial" pitchFamily="34" charset="0"/>
              </a:rPr>
              <a:pPr>
                <a:tabLst>
                  <a:tab pos="230188" algn="l"/>
                </a:tabLst>
              </a:pPr>
              <a:t>‹#›</a:t>
            </a:fld>
            <a:r>
              <a:rPr lang="en-US" sz="800" b="0" dirty="0" smtClean="0">
                <a:solidFill>
                  <a:schemeClr val="tx1"/>
                </a:solidFill>
                <a:latin typeface="Arial" pitchFamily="34" charset="0"/>
                <a:cs typeface="Arial" pitchFamily="34" charset="0"/>
              </a:rPr>
              <a:t>	</a:t>
            </a:r>
            <a:endParaRPr lang="en-US" sz="800" b="0" dirty="0">
              <a:solidFill>
                <a:schemeClr val="tx1"/>
              </a:solidFill>
              <a:latin typeface="Arial" pitchFamily="34" charset="0"/>
              <a:cs typeface="Arial" pitchFamily="34" charset="0"/>
            </a:endParaRPr>
          </a:p>
        </p:txBody>
      </p:sp>
      <p:sp>
        <p:nvSpPr>
          <p:cNvPr id="11" name="Rectangle 10"/>
          <p:cNvSpPr/>
          <p:nvPr userDrawn="1"/>
        </p:nvSpPr>
        <p:spPr>
          <a:xfrm>
            <a:off x="8711738" y="6434051"/>
            <a:ext cx="432262" cy="4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TextBox 9"/>
          <p:cNvSpPr txBox="1"/>
          <p:nvPr userDrawn="1"/>
        </p:nvSpPr>
        <p:spPr>
          <a:xfrm rot="5400000">
            <a:off x="-1024469" y="1819726"/>
            <a:ext cx="2315103" cy="184666"/>
          </a:xfrm>
          <a:prstGeom prst="rect">
            <a:avLst/>
          </a:prstGeom>
          <a:noFill/>
        </p:spPr>
        <p:txBody>
          <a:bodyPr wrap="square" rtlCol="0">
            <a:spAutoFit/>
          </a:bodyPr>
          <a:lstStyle/>
          <a:p>
            <a:pPr algn="l"/>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5438299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3" name="Content Placeholder 2"/>
          <p:cNvSpPr>
            <a:spLocks noGrp="1"/>
          </p:cNvSpPr>
          <p:nvPr>
            <p:ph idx="1"/>
          </p:nvPr>
        </p:nvSpPr>
        <p:spPr/>
        <p:txBody>
          <a:bodyPr/>
          <a:lstStyle>
            <a:lvl1pPr marL="285750" indent="-285750">
              <a:buFontTx/>
              <a:buBlip>
                <a:blip r:embed="rId3"/>
              </a:buBlip>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7" name="TextBox 6"/>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9" name="TextBox 8"/>
          <p:cNvSpPr txBox="1"/>
          <p:nvPr userDrawn="1"/>
        </p:nvSpPr>
        <p:spPr>
          <a:xfrm>
            <a:off x="6519333" y="6604000"/>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 2018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6109507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GENER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62000" y="2704540"/>
            <a:ext cx="7772400" cy="457200"/>
          </a:xfrm>
        </p:spPr>
        <p:txBody>
          <a:bodyPr anchor="t" anchorCtr="0"/>
          <a:lstStyle>
            <a:lvl1pPr marL="0" indent="0">
              <a:buNone/>
              <a:defRPr sz="24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Header</a:t>
            </a:r>
          </a:p>
        </p:txBody>
      </p:sp>
    </p:spTree>
    <p:extLst>
      <p:ext uri="{BB962C8B-B14F-4D97-AF65-F5344CB8AC3E}">
        <p14:creationId xmlns:p14="http://schemas.microsoft.com/office/powerpoint/2010/main" val="29513881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le 1"/>
          <p:cNvSpPr>
            <a:spLocks noGrp="1"/>
          </p:cNvSpPr>
          <p:nvPr>
            <p:ph type="title"/>
          </p:nvPr>
        </p:nvSpPr>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914400"/>
            <a:ext cx="4038600" cy="2308324"/>
          </a:xfrm>
        </p:spPr>
        <p:txBody>
          <a:bodyPr/>
          <a:lstStyle>
            <a:lvl1pPr marL="287338" indent="-287338">
              <a:buFontTx/>
              <a:buBlip>
                <a:blip r:embed="rId3"/>
              </a:buBlip>
              <a:defRPr sz="2400">
                <a:solidFill>
                  <a:schemeClr val="tx1"/>
                </a:solidFill>
                <a:latin typeface="Arial" pitchFamily="34" charset="0"/>
                <a:cs typeface="Arial" pitchFamily="34" charset="0"/>
              </a:defRPr>
            </a:lvl1pPr>
            <a:lvl2pPr>
              <a:defRPr sz="22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038600" cy="2308324"/>
          </a:xfrm>
        </p:spPr>
        <p:txBody>
          <a:bodyPr/>
          <a:lstStyle>
            <a:lvl1pPr marL="287338" indent="-287338">
              <a:buFontTx/>
              <a:buBlip>
                <a:blip r:embed="rId3"/>
              </a:buBlip>
              <a:defRPr sz="2400">
                <a:solidFill>
                  <a:schemeClr val="tx1"/>
                </a:solidFill>
                <a:latin typeface="Arial" pitchFamily="34" charset="0"/>
                <a:cs typeface="Arial" pitchFamily="34" charset="0"/>
              </a:defRPr>
            </a:lvl1pPr>
            <a:lvl2pPr>
              <a:defRPr sz="22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11" name="TextBox 10"/>
          <p:cNvSpPr txBox="1"/>
          <p:nvPr userDrawn="1"/>
        </p:nvSpPr>
        <p:spPr>
          <a:xfrm>
            <a:off x="6519333" y="6604000"/>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2018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773086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le 1"/>
          <p:cNvSpPr>
            <a:spLocks noGrp="1"/>
          </p:cNvSpPr>
          <p:nvPr>
            <p:ph type="title"/>
          </p:nvPr>
        </p:nvSpPr>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673656"/>
            <a:ext cx="4040188" cy="769441"/>
          </a:xfrm>
        </p:spPr>
        <p:txBody>
          <a:bodyPr anchor="b"/>
          <a:lstStyle>
            <a:lvl1pPr marL="0" indent="0">
              <a:buNone/>
              <a:defRPr sz="22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43097"/>
            <a:ext cx="4040188" cy="2062103"/>
          </a:xfrm>
        </p:spPr>
        <p:txBody>
          <a:bodyPr/>
          <a:lstStyle>
            <a:lvl1pPr marL="287338" indent="-287338">
              <a:buFontTx/>
              <a:buBlip>
                <a:blip r:embed="rId3"/>
              </a:buBlip>
              <a:defRPr sz="2200">
                <a:solidFill>
                  <a:schemeClr val="tx1"/>
                </a:solidFill>
                <a:latin typeface="Arial" pitchFamily="34" charset="0"/>
                <a:cs typeface="Arial" pitchFamily="34" charset="0"/>
              </a:defRPr>
            </a:lvl1pPr>
            <a:lvl2pPr>
              <a:defRPr sz="20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600">
                <a:solidFill>
                  <a:schemeClr val="tx1"/>
                </a:solidFill>
                <a:latin typeface="Arial" pitchFamily="34" charset="0"/>
                <a:cs typeface="Arial" pitchFamily="34" charset="0"/>
              </a:defRPr>
            </a:lvl4pPr>
            <a:lvl5pPr>
              <a:defRPr sz="16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673656"/>
            <a:ext cx="4041775" cy="769441"/>
          </a:xfrm>
        </p:spPr>
        <p:txBody>
          <a:bodyPr anchor="b"/>
          <a:lstStyle>
            <a:lvl1pPr marL="0" indent="0">
              <a:buNone/>
              <a:defRPr sz="22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43097"/>
            <a:ext cx="4041775" cy="2062103"/>
          </a:xfrm>
        </p:spPr>
        <p:txBody>
          <a:bodyPr/>
          <a:lstStyle>
            <a:lvl1pPr marL="287338" indent="-287338">
              <a:buFontTx/>
              <a:buBlip>
                <a:blip r:embed="rId3"/>
              </a:buBlip>
              <a:defRPr sz="2200">
                <a:solidFill>
                  <a:schemeClr val="tx1"/>
                </a:solidFill>
                <a:latin typeface="Arial" pitchFamily="34" charset="0"/>
                <a:cs typeface="Arial" pitchFamily="34" charset="0"/>
              </a:defRPr>
            </a:lvl1pPr>
            <a:lvl2pPr>
              <a:defRPr sz="20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600">
                <a:solidFill>
                  <a:schemeClr val="tx1"/>
                </a:solidFill>
                <a:latin typeface="Arial" pitchFamily="34" charset="0"/>
                <a:cs typeface="Arial" pitchFamily="34" charset="0"/>
              </a:defRPr>
            </a:lvl4pPr>
            <a:lvl5pPr>
              <a:defRPr sz="16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12" name="TextBox 11"/>
          <p:cNvSpPr txBox="1"/>
          <p:nvPr userDrawn="1"/>
        </p:nvSpPr>
        <p:spPr>
          <a:xfrm>
            <a:off x="6519333" y="6604000"/>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1105360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le 1"/>
          <p:cNvSpPr>
            <a:spLocks noGrp="1"/>
          </p:cNvSpPr>
          <p:nvPr>
            <p:ph type="title"/>
          </p:nvPr>
        </p:nvSpPr>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6" name="TextBox 5"/>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8" name="TextBox 7"/>
          <p:cNvSpPr txBox="1"/>
          <p:nvPr userDrawn="1"/>
        </p:nvSpPr>
        <p:spPr>
          <a:xfrm>
            <a:off x="6519333" y="6604000"/>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0775198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8" y="0"/>
            <a:ext cx="9139944" cy="6858000"/>
          </a:xfrm>
          <a:prstGeom prst="rect">
            <a:avLst/>
          </a:prstGeom>
        </p:spPr>
      </p:pic>
      <p:sp>
        <p:nvSpPr>
          <p:cNvPr id="5" name="TextBox 4"/>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6" name="TextBox 5"/>
          <p:cNvSpPr txBox="1"/>
          <p:nvPr userDrawn="1"/>
        </p:nvSpPr>
        <p:spPr>
          <a:xfrm>
            <a:off x="4707466" y="6536267"/>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5287795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3" name="Content Placeholder 2"/>
          <p:cNvSpPr>
            <a:spLocks noGrp="1"/>
          </p:cNvSpPr>
          <p:nvPr>
            <p:ph idx="1"/>
          </p:nvPr>
        </p:nvSpPr>
        <p:spPr>
          <a:xfrm>
            <a:off x="3575050" y="762000"/>
            <a:ext cx="5111750" cy="1938992"/>
          </a:xfrm>
        </p:spPr>
        <p:txBody>
          <a:bodyPr/>
          <a:lstStyle>
            <a:lvl1pPr marL="287338" indent="-287338">
              <a:buFontTx/>
              <a:buBlip>
                <a:blip r:embed="rId3"/>
              </a:buBlip>
              <a:defRPr sz="2400">
                <a:solidFill>
                  <a:schemeClr val="tx1"/>
                </a:solidFill>
                <a:latin typeface="Arial" pitchFamily="34" charset="0"/>
                <a:cs typeface="Arial" pitchFamily="34" charset="0"/>
              </a:defRPr>
            </a:lvl1pPr>
            <a:lvl2pPr>
              <a:defRPr sz="22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600">
                <a:solidFill>
                  <a:schemeClr val="tx1"/>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5000"/>
            <a:ext cx="3008313" cy="307777"/>
          </a:xfrm>
        </p:spPr>
        <p:txBody>
          <a:bodyPr/>
          <a:lstStyle>
            <a:lvl1pPr marL="0" indent="0">
              <a:buNone/>
              <a:defRPr sz="14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8" name="TextBox 7"/>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14" name="Text Placeholder 13"/>
          <p:cNvSpPr>
            <a:spLocks noGrp="1"/>
          </p:cNvSpPr>
          <p:nvPr>
            <p:ph type="body" sz="quarter" idx="10" hasCustomPrompt="1"/>
          </p:nvPr>
        </p:nvSpPr>
        <p:spPr>
          <a:xfrm>
            <a:off x="457200" y="1197864"/>
            <a:ext cx="3048000" cy="707886"/>
          </a:xfrm>
        </p:spPr>
        <p:txBody>
          <a:bodyPr/>
          <a:lstStyle>
            <a:lvl1pPr marL="0" indent="0">
              <a:buFontTx/>
              <a:buNone/>
              <a:defRPr sz="2000" b="1">
                <a:solidFill>
                  <a:schemeClr val="tx1"/>
                </a:solidFill>
                <a:latin typeface="Arial" pitchFamily="34" charset="0"/>
                <a:cs typeface="Arial" pitchFamily="34" charset="0"/>
              </a:defRPr>
            </a:lvl1pPr>
          </a:lstStyle>
          <a:p>
            <a:pPr lvl="0"/>
            <a:r>
              <a:rPr lang="en-US" dirty="0" smtClean="0"/>
              <a:t>Click to edit Master title styles</a:t>
            </a:r>
          </a:p>
        </p:txBody>
      </p:sp>
      <p:sp>
        <p:nvSpPr>
          <p:cNvPr id="11" name="TextBox 10"/>
          <p:cNvSpPr txBox="1"/>
          <p:nvPr userDrawn="1"/>
        </p:nvSpPr>
        <p:spPr>
          <a:xfrm>
            <a:off x="6519333" y="6604000"/>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937384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584775"/>
          </a:xfrm>
        </p:spPr>
        <p:txBody>
          <a:bodyPr/>
          <a:lstStyle>
            <a:lvl1pPr marL="0" indent="0">
              <a:buNone/>
              <a:defRPr sz="3200">
                <a:solidFill>
                  <a:schemeClr val="tx1"/>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307777"/>
          </a:xfrm>
        </p:spPr>
        <p:txBody>
          <a:bodyPr/>
          <a:lstStyle>
            <a:lvl1pPr marL="0" indent="0">
              <a:buNone/>
              <a:defRPr sz="14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Box 7"/>
          <p:cNvSpPr txBox="1"/>
          <p:nvPr userDrawn="1"/>
        </p:nvSpPr>
        <p:spPr>
          <a:xfrm>
            <a:off x="0" y="6629400"/>
            <a:ext cx="381000" cy="215444"/>
          </a:xfrm>
          <a:prstGeom prst="rect">
            <a:avLst/>
          </a:prstGeom>
          <a:noFill/>
        </p:spPr>
        <p:txBody>
          <a:bodyPr wrap="square" rtlCol="0">
            <a:spAutoFit/>
          </a:bodyPr>
          <a:lstStyle/>
          <a:p>
            <a:pPr>
              <a:tabLst>
                <a:tab pos="230188" algn="l"/>
              </a:tabLst>
            </a:pPr>
            <a:fld id="{CA9CD2DD-40EA-47C8-83BA-F65037AC888D}" type="slidenum">
              <a:rPr lang="en-US" sz="800" smtClean="0">
                <a:solidFill>
                  <a:schemeClr val="tx1"/>
                </a:solidFill>
                <a:latin typeface="Arial" pitchFamily="34" charset="0"/>
                <a:cs typeface="Arial" pitchFamily="34" charset="0"/>
              </a:rPr>
              <a:pPr>
                <a:tabLst>
                  <a:tab pos="230188" algn="l"/>
                </a:tabLst>
              </a:pPr>
              <a:t>‹#›</a:t>
            </a:fld>
            <a:r>
              <a:rPr lang="en-US" sz="800" dirty="0" smtClean="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p:txBody>
      </p:sp>
      <p:sp>
        <p:nvSpPr>
          <p:cNvPr id="10" name="TextBox 9"/>
          <p:cNvSpPr txBox="1"/>
          <p:nvPr userDrawn="1"/>
        </p:nvSpPr>
        <p:spPr>
          <a:xfrm>
            <a:off x="6519333" y="6604000"/>
            <a:ext cx="2315103" cy="184666"/>
          </a:xfrm>
          <a:prstGeom prst="rect">
            <a:avLst/>
          </a:prstGeom>
          <a:noFill/>
        </p:spPr>
        <p:txBody>
          <a:bodyPr wrap="square" rtlCol="0">
            <a:spAutoFit/>
          </a:bodyPr>
          <a:lstStyle/>
          <a:p>
            <a:pPr algn="r"/>
            <a:r>
              <a:rPr lang="en-US" sz="600" kern="1200" dirty="0" smtClean="0">
                <a:solidFill>
                  <a:schemeClr val="tx1"/>
                </a:solidFill>
                <a:effectLst/>
                <a:latin typeface="Arial" pitchFamily="34" charset="0"/>
                <a:ea typeface="+mn-ea"/>
                <a:cs typeface="Arial" pitchFamily="34" charset="0"/>
              </a:rPr>
              <a:t>© 2015 PREMIER, INC.</a:t>
            </a:r>
            <a:endParaRPr lang="en-US" sz="6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5439691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
            <a:ext cx="8229600" cy="64922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14400"/>
            <a:ext cx="8229600" cy="1754326"/>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08810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8"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sldNum="0" hdr="0" dt="0"/>
  <p:txStyles>
    <p:titleStyle>
      <a:lvl1pPr algn="l" defTabSz="914400" rtl="0" eaLnBrk="1" latinLnBrk="0" hangingPunct="1">
        <a:lnSpc>
          <a:spcPct val="100000"/>
        </a:lnSpc>
        <a:spcBef>
          <a:spcPct val="0"/>
        </a:spcBef>
        <a:buNone/>
        <a:defRPr sz="2400" b="1" kern="1200">
          <a:solidFill>
            <a:schemeClr val="tx1"/>
          </a:solidFill>
          <a:latin typeface="Arial" pitchFamily="34" charset="0"/>
          <a:ea typeface="+mj-ea"/>
          <a:cs typeface="Arial" pitchFamily="34" charset="0"/>
        </a:defRPr>
      </a:lvl1pPr>
    </p:titleStyle>
    <p:bodyStyle>
      <a:lvl1pPr marL="287338" indent="-287338" algn="l" defTabSz="914400" rtl="0" eaLnBrk="1" latinLnBrk="0" hangingPunct="1">
        <a:spcBef>
          <a:spcPct val="20000"/>
        </a:spcBef>
        <a:buFontTx/>
        <a:buBlip>
          <a:blip r:embed="rId13"/>
        </a:buBlip>
        <a:defRPr sz="2400" kern="1200">
          <a:solidFill>
            <a:schemeClr val="tx1"/>
          </a:solidFill>
          <a:latin typeface="Arial" pitchFamily="34" charset="0"/>
          <a:ea typeface="+mn-ea"/>
          <a:cs typeface="Arial" pitchFamily="34" charset="0"/>
        </a:defRPr>
      </a:lvl1pPr>
      <a:lvl2pPr marL="627063" indent="-16986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084263" indent="-169863" algn="l" defTabSz="914400" rtl="0" eaLnBrk="1" latinLnBrk="0" hangingPunct="1">
        <a:spcBef>
          <a:spcPct val="20000"/>
        </a:spcBef>
        <a:buFont typeface="Calibri" pitchFamily="34" charset="0"/>
        <a:buChar char="»"/>
        <a:defRPr sz="1800" kern="1200">
          <a:solidFill>
            <a:schemeClr val="tx1"/>
          </a:solidFill>
          <a:latin typeface="Arial" pitchFamily="34" charset="0"/>
          <a:ea typeface="+mn-ea"/>
          <a:cs typeface="Arial" pitchFamily="34" charset="0"/>
        </a:defRPr>
      </a:lvl3pPr>
      <a:lvl4pPr marL="1541463" indent="-169863" algn="l" defTabSz="914400" rtl="0" eaLnBrk="1" latinLnBrk="0" hangingPunct="1">
        <a:spcBef>
          <a:spcPct val="20000"/>
        </a:spcBef>
        <a:buFont typeface="Wingdings" pitchFamily="2" charset="2"/>
        <a:buChar char="§"/>
        <a:tabLst/>
        <a:defRPr sz="1600" kern="1200">
          <a:solidFill>
            <a:schemeClr val="tx1"/>
          </a:solidFill>
          <a:latin typeface="Arial" pitchFamily="34" charset="0"/>
          <a:ea typeface="+mn-ea"/>
          <a:cs typeface="Arial" pitchFamily="34" charset="0"/>
        </a:defRPr>
      </a:lvl4pPr>
      <a:lvl5pPr marL="1998663" indent="-169863"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124200" y="4168706"/>
            <a:ext cx="5486400" cy="837152"/>
          </a:xfrm>
        </p:spPr>
        <p:txBody>
          <a:bodyPr/>
          <a:lstStyle/>
          <a:p>
            <a:r>
              <a:rPr lang="en-US" dirty="0" smtClean="0"/>
              <a:t>Item Catalog</a:t>
            </a:r>
          </a:p>
          <a:p>
            <a:r>
              <a:rPr lang="en-US" dirty="0" smtClean="0"/>
              <a:t>Item Inventory</a:t>
            </a:r>
          </a:p>
        </p:txBody>
      </p:sp>
      <p:sp>
        <p:nvSpPr>
          <p:cNvPr id="5" name="Title 4"/>
          <p:cNvSpPr>
            <a:spLocks noGrp="1"/>
          </p:cNvSpPr>
          <p:nvPr>
            <p:ph type="title"/>
          </p:nvPr>
        </p:nvSpPr>
        <p:spPr>
          <a:xfrm>
            <a:off x="3124200" y="3171335"/>
            <a:ext cx="5486400" cy="773948"/>
          </a:xfrm>
        </p:spPr>
        <p:txBody>
          <a:bodyPr>
            <a:noAutofit/>
          </a:bodyPr>
          <a:lstStyle/>
          <a:p>
            <a:r>
              <a:rPr lang="en-US" dirty="0" smtClean="0"/>
              <a:t>Create and Edit Item Records </a:t>
            </a:r>
            <a:endParaRPr lang="en-US" dirty="0"/>
          </a:p>
        </p:txBody>
      </p:sp>
      <p:sp>
        <p:nvSpPr>
          <p:cNvPr id="7" name="Text Placeholder 6"/>
          <p:cNvSpPr>
            <a:spLocks noGrp="1"/>
          </p:cNvSpPr>
          <p:nvPr>
            <p:ph type="body" sz="quarter" idx="10"/>
          </p:nvPr>
        </p:nvSpPr>
        <p:spPr>
          <a:xfrm>
            <a:off x="3202858" y="5803223"/>
            <a:ext cx="1809750" cy="369332"/>
          </a:xfrm>
        </p:spPr>
        <p:txBody>
          <a:bodyPr/>
          <a:lstStyle/>
          <a:p>
            <a:r>
              <a:rPr lang="en-US" dirty="0" smtClean="0"/>
              <a:t>February, 2018</a:t>
            </a:r>
            <a:endParaRPr lang="en-US" dirty="0"/>
          </a:p>
        </p:txBody>
      </p:sp>
    </p:spTree>
    <p:extLst>
      <p:ext uri="{BB962C8B-B14F-4D97-AF65-F5344CB8AC3E}">
        <p14:creationId xmlns:p14="http://schemas.microsoft.com/office/powerpoint/2010/main" val="2071819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12" y="947855"/>
            <a:ext cx="2536458" cy="4635115"/>
          </a:xfrm>
        </p:spPr>
        <p:txBody>
          <a:bodyPr/>
          <a:lstStyle/>
          <a:p>
            <a:pPr marL="0" indent="0">
              <a:buNone/>
            </a:pPr>
            <a:r>
              <a:rPr lang="en-US" sz="1800" dirty="0">
                <a:solidFill>
                  <a:srgbClr val="0070C0"/>
                </a:solidFill>
                <a:sym typeface="Wingdings" panose="05000000000000000000" pitchFamily="2" charset="2"/>
              </a:rPr>
              <a:t> </a:t>
            </a:r>
            <a:r>
              <a:rPr lang="en-US" sz="1800" dirty="0" smtClean="0"/>
              <a:t>Enter fields on the</a:t>
            </a:r>
            <a:r>
              <a:rPr lang="en-US" sz="1800" dirty="0" smtClean="0">
                <a:solidFill>
                  <a:srgbClr val="0070C0"/>
                </a:solidFill>
              </a:rPr>
              <a:t> Defaults </a:t>
            </a:r>
            <a:r>
              <a:rPr lang="en-US" sz="1800" dirty="0" smtClean="0"/>
              <a:t>panel as relevant; for example, you can select </a:t>
            </a:r>
            <a:r>
              <a:rPr lang="en-US" sz="1800" i="1" dirty="0" smtClean="0"/>
              <a:t>Allow Substitute</a:t>
            </a:r>
            <a:r>
              <a:rPr lang="en-US" sz="1800" dirty="0" smtClean="0"/>
              <a:t>, </a:t>
            </a:r>
            <a:r>
              <a:rPr lang="en-US" sz="1800" i="1" dirty="0" smtClean="0"/>
              <a:t>Reusable</a:t>
            </a:r>
            <a:r>
              <a:rPr lang="en-US" sz="1800" dirty="0" smtClean="0"/>
              <a:t>, etc.</a:t>
            </a:r>
            <a:endParaRPr lang="en-US" sz="1800" dirty="0"/>
          </a:p>
          <a:p>
            <a:pPr marL="0" indent="0">
              <a:buNone/>
            </a:pPr>
            <a:r>
              <a:rPr lang="en-US" sz="1800" dirty="0" smtClean="0">
                <a:solidFill>
                  <a:srgbClr val="0070C0"/>
                </a:solidFill>
                <a:sym typeface="Wingdings" panose="05000000000000000000" pitchFamily="2" charset="2"/>
              </a:rPr>
              <a:t> </a:t>
            </a:r>
            <a:r>
              <a:rPr lang="en-US" sz="1800" dirty="0" smtClean="0"/>
              <a:t>Check </a:t>
            </a:r>
            <a:r>
              <a:rPr lang="en-US" sz="1800" i="1" dirty="0" smtClean="0"/>
              <a:t>Patient Chargeable</a:t>
            </a:r>
            <a:r>
              <a:rPr lang="en-US" sz="1800" dirty="0" smtClean="0"/>
              <a:t>, if you have a </a:t>
            </a:r>
            <a:r>
              <a:rPr lang="en-US" sz="1800" i="1" dirty="0" smtClean="0"/>
              <a:t>Patient Chargeable Expense Code</a:t>
            </a:r>
            <a:r>
              <a:rPr lang="en-US" sz="1800" dirty="0" smtClean="0"/>
              <a:t> on the </a:t>
            </a:r>
            <a:r>
              <a:rPr lang="en-US" sz="1800" i="1" dirty="0" smtClean="0">
                <a:solidFill>
                  <a:srgbClr val="0070C0"/>
                </a:solidFill>
              </a:rPr>
              <a:t>General</a:t>
            </a:r>
            <a:r>
              <a:rPr lang="en-US" sz="1800" dirty="0" smtClean="0"/>
              <a:t> panel. </a:t>
            </a:r>
          </a:p>
          <a:p>
            <a:pPr marL="0" indent="0">
              <a:buNone/>
            </a:pPr>
            <a:r>
              <a:rPr lang="en-US" sz="1800" dirty="0">
                <a:solidFill>
                  <a:srgbClr val="0070C0"/>
                </a:solidFill>
                <a:sym typeface="Wingdings" panose="05000000000000000000" pitchFamily="2" charset="2"/>
              </a:rPr>
              <a:t> </a:t>
            </a:r>
            <a:r>
              <a:rPr lang="en-US" sz="1800" dirty="0" smtClean="0"/>
              <a:t>You may also need to enter a </a:t>
            </a:r>
            <a:r>
              <a:rPr lang="en-US" sz="1800" i="1" dirty="0" smtClean="0"/>
              <a:t>Patient Charge Number (CDM)</a:t>
            </a:r>
            <a:r>
              <a:rPr lang="en-US" sz="1800" dirty="0" smtClean="0"/>
              <a:t>.</a:t>
            </a:r>
          </a:p>
        </p:txBody>
      </p:sp>
      <p:sp>
        <p:nvSpPr>
          <p:cNvPr id="3" name="Title 2"/>
          <p:cNvSpPr>
            <a:spLocks noGrp="1"/>
          </p:cNvSpPr>
          <p:nvPr>
            <p:ph type="title"/>
          </p:nvPr>
        </p:nvSpPr>
        <p:spPr>
          <a:xfrm>
            <a:off x="457199" y="45720"/>
            <a:ext cx="8363415" cy="649224"/>
          </a:xfrm>
        </p:spPr>
        <p:txBody>
          <a:bodyPr>
            <a:normAutofit fontScale="90000"/>
          </a:bodyPr>
          <a:lstStyle/>
          <a:p>
            <a:r>
              <a:rPr lang="en-US" dirty="0"/>
              <a:t>Create / Edit Item Records: Consolidated Item Add – </a:t>
            </a:r>
            <a:r>
              <a:rPr lang="en-US" dirty="0" smtClean="0"/>
              <a:t>Defaults</a:t>
            </a:r>
            <a:endParaRPr lang="en-US" dirty="0"/>
          </a:p>
        </p:txBody>
      </p:sp>
      <p:pic>
        <p:nvPicPr>
          <p:cNvPr id="4" name="Picture 3"/>
          <p:cNvPicPr>
            <a:picLocks noChangeAspect="1"/>
          </p:cNvPicPr>
          <p:nvPr/>
        </p:nvPicPr>
        <p:blipFill>
          <a:blip r:embed="rId3"/>
          <a:stretch>
            <a:fillRect/>
          </a:stretch>
        </p:blipFill>
        <p:spPr>
          <a:xfrm>
            <a:off x="2647970" y="1037329"/>
            <a:ext cx="6311591" cy="4179167"/>
          </a:xfrm>
          <a:prstGeom prst="rect">
            <a:avLst/>
          </a:prstGeom>
        </p:spPr>
      </p:pic>
    </p:spTree>
    <p:extLst>
      <p:ext uri="{BB962C8B-B14F-4D97-AF65-F5344CB8AC3E}">
        <p14:creationId xmlns:p14="http://schemas.microsoft.com/office/powerpoint/2010/main" val="2093309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5720"/>
            <a:ext cx="8474927" cy="649224"/>
          </a:xfrm>
        </p:spPr>
        <p:txBody>
          <a:bodyPr>
            <a:normAutofit fontScale="90000"/>
          </a:bodyPr>
          <a:lstStyle/>
          <a:p>
            <a:r>
              <a:rPr lang="en-US" dirty="0"/>
              <a:t>Create / Edit Item Records: Consolidated Item Add – </a:t>
            </a:r>
            <a:r>
              <a:rPr lang="en-US" dirty="0" smtClean="0"/>
              <a:t>Optional</a:t>
            </a:r>
            <a:endParaRPr lang="en-US" dirty="0"/>
          </a:p>
        </p:txBody>
      </p:sp>
      <p:pic>
        <p:nvPicPr>
          <p:cNvPr id="5" name="Picture 4"/>
          <p:cNvPicPr>
            <a:picLocks noChangeAspect="1"/>
          </p:cNvPicPr>
          <p:nvPr/>
        </p:nvPicPr>
        <p:blipFill>
          <a:blip r:embed="rId2"/>
          <a:stretch>
            <a:fillRect/>
          </a:stretch>
        </p:blipFill>
        <p:spPr>
          <a:xfrm>
            <a:off x="2787067" y="1000221"/>
            <a:ext cx="6231218" cy="4274306"/>
          </a:xfrm>
          <a:prstGeom prst="rect">
            <a:avLst/>
          </a:prstGeom>
        </p:spPr>
      </p:pic>
      <p:sp>
        <p:nvSpPr>
          <p:cNvPr id="6" name="TextBox 5"/>
          <p:cNvSpPr txBox="1"/>
          <p:nvPr/>
        </p:nvSpPr>
        <p:spPr>
          <a:xfrm>
            <a:off x="267629" y="847493"/>
            <a:ext cx="2408664" cy="5078313"/>
          </a:xfrm>
          <a:prstGeom prst="rect">
            <a:avLst/>
          </a:prstGeom>
          <a:noFill/>
        </p:spPr>
        <p:txBody>
          <a:bodyPr wrap="square" rtlCol="0">
            <a:spAutoFit/>
          </a:bodyPr>
          <a:lstStyle/>
          <a:p>
            <a:r>
              <a:rPr lang="en-US" dirty="0" smtClean="0"/>
              <a:t>The</a:t>
            </a:r>
            <a:r>
              <a:rPr lang="en-US" i="1" dirty="0" smtClean="0">
                <a:solidFill>
                  <a:srgbClr val="0070C0"/>
                </a:solidFill>
              </a:rPr>
              <a:t> Optional </a:t>
            </a:r>
            <a:r>
              <a:rPr lang="en-US" dirty="0" smtClean="0"/>
              <a:t>panel contains other item information that your site may use. </a:t>
            </a:r>
          </a:p>
          <a:p>
            <a:endParaRPr lang="en-US" dirty="0" smtClean="0"/>
          </a:p>
          <a:p>
            <a:r>
              <a:rPr lang="en-US" dirty="0">
                <a:solidFill>
                  <a:srgbClr val="0070C0"/>
                </a:solidFill>
                <a:sym typeface="Wingdings" panose="05000000000000000000" pitchFamily="2" charset="2"/>
              </a:rPr>
              <a:t> </a:t>
            </a:r>
            <a:r>
              <a:rPr lang="en-US" dirty="0" smtClean="0"/>
              <a:t>For example, if you use </a:t>
            </a:r>
            <a:r>
              <a:rPr lang="en-US" i="1" dirty="0" smtClean="0"/>
              <a:t>Commodity Codes</a:t>
            </a:r>
            <a:r>
              <a:rPr lang="en-US" dirty="0" smtClean="0"/>
              <a:t>, you can set up commodity code approvals and assign particular buyers to particular codes.</a:t>
            </a:r>
          </a:p>
          <a:p>
            <a:endParaRPr lang="en-US" dirty="0"/>
          </a:p>
          <a:p>
            <a:r>
              <a:rPr lang="en-US" dirty="0">
                <a:solidFill>
                  <a:srgbClr val="0070C0"/>
                </a:solidFill>
                <a:sym typeface="Wingdings" panose="05000000000000000000" pitchFamily="2" charset="2"/>
              </a:rPr>
              <a:t> </a:t>
            </a:r>
            <a:r>
              <a:rPr lang="en-US" dirty="0" smtClean="0"/>
              <a:t>You can enter an </a:t>
            </a:r>
            <a:r>
              <a:rPr lang="en-US" i="1" dirty="0" smtClean="0"/>
              <a:t>Item Alias </a:t>
            </a:r>
            <a:r>
              <a:rPr lang="en-US" dirty="0" smtClean="0"/>
              <a:t>and/or </a:t>
            </a:r>
            <a:r>
              <a:rPr lang="en-US" i="1" dirty="0" smtClean="0"/>
              <a:t>Search Words </a:t>
            </a:r>
            <a:r>
              <a:rPr lang="en-US" dirty="0" smtClean="0"/>
              <a:t>that will help you locate the item record.</a:t>
            </a:r>
            <a:endParaRPr lang="en-US" dirty="0"/>
          </a:p>
        </p:txBody>
      </p:sp>
    </p:spTree>
    <p:extLst>
      <p:ext uri="{BB962C8B-B14F-4D97-AF65-F5344CB8AC3E}">
        <p14:creationId xmlns:p14="http://schemas.microsoft.com/office/powerpoint/2010/main" val="4135924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914400"/>
            <a:ext cx="3456878" cy="4339650"/>
          </a:xfrm>
        </p:spPr>
        <p:txBody>
          <a:bodyPr/>
          <a:lstStyle/>
          <a:p>
            <a:pPr marL="0" indent="0">
              <a:buNone/>
            </a:pPr>
            <a:r>
              <a:rPr lang="en-US" sz="2000" dirty="0" smtClean="0"/>
              <a:t>When you finish entering required information in the new item record, </a:t>
            </a:r>
            <a:br>
              <a:rPr lang="en-US" sz="2000" dirty="0" smtClean="0"/>
            </a:br>
            <a:r>
              <a:rPr lang="en-US" sz="2000" dirty="0" smtClean="0"/>
              <a:t>click </a:t>
            </a:r>
            <a:r>
              <a:rPr lang="en-US" sz="2000" b="1" dirty="0" smtClean="0">
                <a:solidFill>
                  <a:srgbClr val="0070C0"/>
                </a:solidFill>
              </a:rPr>
              <a:t>Save</a:t>
            </a:r>
            <a:r>
              <a:rPr lang="en-US" sz="2000" dirty="0"/>
              <a:t>.</a:t>
            </a:r>
            <a:br>
              <a:rPr lang="en-US" sz="2000" dirty="0"/>
            </a:br>
            <a:endParaRPr lang="en-US" sz="2000" dirty="0" smtClean="0"/>
          </a:p>
          <a:p>
            <a:pPr marL="0" indent="0">
              <a:buNone/>
            </a:pPr>
            <a:r>
              <a:rPr lang="en-US" sz="2000" dirty="0" smtClean="0"/>
              <a:t>ERP </a:t>
            </a:r>
            <a:r>
              <a:rPr lang="en-US" sz="2000" dirty="0"/>
              <a:t>sends you a message that the item is created, and the item number.</a:t>
            </a:r>
          </a:p>
          <a:p>
            <a:r>
              <a:rPr lang="en-US" sz="2000" dirty="0" smtClean="0"/>
              <a:t>Click </a:t>
            </a:r>
            <a:r>
              <a:rPr lang="en-US" sz="2000" b="1" dirty="0">
                <a:solidFill>
                  <a:srgbClr val="0070C0"/>
                </a:solidFill>
              </a:rPr>
              <a:t>OK</a:t>
            </a:r>
            <a:r>
              <a:rPr lang="en-US" sz="2000" dirty="0" smtClean="0"/>
              <a:t>.</a:t>
            </a:r>
          </a:p>
          <a:p>
            <a:pPr marL="0" indent="0">
              <a:buNone/>
            </a:pPr>
            <a:endParaRPr lang="en-US" sz="2000" dirty="0"/>
          </a:p>
          <a:p>
            <a:pPr marL="0" indent="0">
              <a:buNone/>
            </a:pPr>
            <a:r>
              <a:rPr lang="en-US" sz="2000" dirty="0" smtClean="0"/>
              <a:t>ERP then offers you the opportunity to assign the item to inventories.</a:t>
            </a:r>
            <a:endParaRPr lang="en-US" sz="2000" dirty="0"/>
          </a:p>
        </p:txBody>
      </p:sp>
      <p:sp>
        <p:nvSpPr>
          <p:cNvPr id="3" name="Title 2"/>
          <p:cNvSpPr>
            <a:spLocks noGrp="1"/>
          </p:cNvSpPr>
          <p:nvPr>
            <p:ph type="title"/>
          </p:nvPr>
        </p:nvSpPr>
        <p:spPr>
          <a:xfrm>
            <a:off x="457200" y="79174"/>
            <a:ext cx="8686800" cy="649224"/>
          </a:xfrm>
        </p:spPr>
        <p:txBody>
          <a:bodyPr>
            <a:noAutofit/>
          </a:bodyPr>
          <a:lstStyle/>
          <a:p>
            <a:r>
              <a:rPr lang="en-US" sz="2000" dirty="0"/>
              <a:t>Create / Edit Item Records: Consolidated Item Add – </a:t>
            </a:r>
            <a:r>
              <a:rPr lang="en-US" sz="2000" dirty="0" smtClean="0"/>
              <a:t>Next Steps</a:t>
            </a:r>
            <a:endParaRPr lang="en-US" sz="2000" dirty="0"/>
          </a:p>
        </p:txBody>
      </p:sp>
      <p:pic>
        <p:nvPicPr>
          <p:cNvPr id="4" name="Picture 3"/>
          <p:cNvPicPr>
            <a:picLocks noChangeAspect="1"/>
          </p:cNvPicPr>
          <p:nvPr/>
        </p:nvPicPr>
        <p:blipFill>
          <a:blip r:embed="rId2"/>
          <a:stretch>
            <a:fillRect/>
          </a:stretch>
        </p:blipFill>
        <p:spPr>
          <a:xfrm>
            <a:off x="3879887" y="1390339"/>
            <a:ext cx="5168627" cy="3371232"/>
          </a:xfrm>
          <a:prstGeom prst="rect">
            <a:avLst/>
          </a:prstGeom>
        </p:spPr>
      </p:pic>
    </p:spTree>
    <p:extLst>
      <p:ext uri="{BB962C8B-B14F-4D97-AF65-F5344CB8AC3E}">
        <p14:creationId xmlns:p14="http://schemas.microsoft.com/office/powerpoint/2010/main" val="1141574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418" y="863855"/>
            <a:ext cx="8508381" cy="1366528"/>
          </a:xfrm>
        </p:spPr>
        <p:txBody>
          <a:bodyPr/>
          <a:lstStyle/>
          <a:p>
            <a:r>
              <a:rPr lang="en-US" sz="1800" dirty="0" smtClean="0"/>
              <a:t>The item is automatically assigned to the asset location in your current settings.</a:t>
            </a:r>
          </a:p>
          <a:p>
            <a:r>
              <a:rPr lang="en-US" sz="1800" dirty="0" smtClean="0"/>
              <a:t>Select any additional asset locations for the item.</a:t>
            </a:r>
          </a:p>
          <a:p>
            <a:r>
              <a:rPr lang="en-US" sz="1800" dirty="0" smtClean="0"/>
              <a:t>Click </a:t>
            </a:r>
            <a:r>
              <a:rPr lang="en-US" sz="1800" b="1" dirty="0" smtClean="0">
                <a:solidFill>
                  <a:srgbClr val="0070C0"/>
                </a:solidFill>
              </a:rPr>
              <a:t>Save</a:t>
            </a:r>
            <a:r>
              <a:rPr lang="en-US" sz="1800" dirty="0" smtClean="0"/>
              <a:t>, and </a:t>
            </a:r>
            <a:r>
              <a:rPr lang="en-US" sz="1800" b="1" dirty="0" smtClean="0">
                <a:solidFill>
                  <a:srgbClr val="0070C0"/>
                </a:solidFill>
              </a:rPr>
              <a:t>Submit</a:t>
            </a:r>
            <a:r>
              <a:rPr lang="en-US" sz="1800" dirty="0" smtClean="0"/>
              <a:t>. A message appears.</a:t>
            </a:r>
          </a:p>
          <a:p>
            <a:r>
              <a:rPr lang="en-US" sz="1800" dirty="0" smtClean="0"/>
              <a:t>Click </a:t>
            </a:r>
            <a:r>
              <a:rPr lang="en-US" sz="1800" b="1" dirty="0" smtClean="0">
                <a:solidFill>
                  <a:srgbClr val="0070C0"/>
                </a:solidFill>
              </a:rPr>
              <a:t>Submit</a:t>
            </a:r>
            <a:r>
              <a:rPr lang="en-US" sz="1800" dirty="0" smtClean="0"/>
              <a:t> again.</a:t>
            </a:r>
            <a:endParaRPr lang="en-US" sz="1800" dirty="0"/>
          </a:p>
        </p:txBody>
      </p:sp>
      <p:sp>
        <p:nvSpPr>
          <p:cNvPr id="3" name="Title 2"/>
          <p:cNvSpPr>
            <a:spLocks noGrp="1"/>
          </p:cNvSpPr>
          <p:nvPr>
            <p:ph type="title"/>
          </p:nvPr>
        </p:nvSpPr>
        <p:spPr>
          <a:xfrm>
            <a:off x="457200" y="45720"/>
            <a:ext cx="8567530" cy="649224"/>
          </a:xfrm>
        </p:spPr>
        <p:txBody>
          <a:bodyPr>
            <a:normAutofit/>
          </a:bodyPr>
          <a:lstStyle/>
          <a:p>
            <a:r>
              <a:rPr lang="en-US" sz="1800" dirty="0"/>
              <a:t>Create / Edit Item Records: Consolidated Item Add – </a:t>
            </a:r>
            <a:r>
              <a:rPr lang="en-US" sz="1800" dirty="0" smtClean="0"/>
              <a:t>Assign to Asset Loc</a:t>
            </a:r>
            <a:endParaRPr lang="en-US" sz="1800" dirty="0"/>
          </a:p>
        </p:txBody>
      </p:sp>
      <p:pic>
        <p:nvPicPr>
          <p:cNvPr id="4" name="Picture 3"/>
          <p:cNvPicPr>
            <a:picLocks noChangeAspect="1"/>
          </p:cNvPicPr>
          <p:nvPr/>
        </p:nvPicPr>
        <p:blipFill>
          <a:blip r:embed="rId2"/>
          <a:stretch>
            <a:fillRect/>
          </a:stretch>
        </p:blipFill>
        <p:spPr>
          <a:xfrm>
            <a:off x="2150344" y="2217450"/>
            <a:ext cx="6759480" cy="4328597"/>
          </a:xfrm>
          <a:prstGeom prst="rect">
            <a:avLst/>
          </a:prstGeom>
        </p:spPr>
      </p:pic>
      <p:sp>
        <p:nvSpPr>
          <p:cNvPr id="5" name="TextBox 4"/>
          <p:cNvSpPr txBox="1"/>
          <p:nvPr/>
        </p:nvSpPr>
        <p:spPr>
          <a:xfrm>
            <a:off x="278780" y="2676293"/>
            <a:ext cx="1516566" cy="2031325"/>
          </a:xfrm>
          <a:prstGeom prst="rect">
            <a:avLst/>
          </a:prstGeom>
          <a:noFill/>
        </p:spPr>
        <p:txBody>
          <a:bodyPr wrap="square" rtlCol="0">
            <a:spAutoFit/>
          </a:bodyPr>
          <a:lstStyle/>
          <a:p>
            <a:r>
              <a:rPr lang="en-US" dirty="0" smtClean="0"/>
              <a:t>The item is now </a:t>
            </a:r>
            <a:r>
              <a:rPr lang="en-US" b="1" dirty="0" smtClean="0"/>
              <a:t>Active</a:t>
            </a:r>
            <a:r>
              <a:rPr lang="en-US" dirty="0" smtClean="0"/>
              <a:t> in your Item Catalog, and in any selected inventories.</a:t>
            </a:r>
            <a:endParaRPr lang="en-US" dirty="0"/>
          </a:p>
        </p:txBody>
      </p:sp>
    </p:spTree>
    <p:extLst>
      <p:ext uri="{BB962C8B-B14F-4D97-AF65-F5344CB8AC3E}">
        <p14:creationId xmlns:p14="http://schemas.microsoft.com/office/powerpoint/2010/main" val="2654441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1754326"/>
          </a:xfrm>
        </p:spPr>
        <p:txBody>
          <a:bodyPr/>
          <a:lstStyle/>
          <a:p>
            <a:r>
              <a:rPr lang="en-US" sz="2000" smtClean="0"/>
              <a:t>The </a:t>
            </a:r>
            <a:r>
              <a:rPr lang="en-US" sz="2000" i="1">
                <a:solidFill>
                  <a:srgbClr val="0070C0"/>
                </a:solidFill>
              </a:rPr>
              <a:t>Item Catalog List </a:t>
            </a:r>
            <a:r>
              <a:rPr lang="en-US" sz="2000" smtClean="0"/>
              <a:t>contains </a:t>
            </a:r>
            <a:r>
              <a:rPr lang="en-US" sz="2000" dirty="0" smtClean="0"/>
              <a:t>a menu for each item.</a:t>
            </a:r>
          </a:p>
          <a:p>
            <a:r>
              <a:rPr lang="en-US" sz="2000" dirty="0"/>
              <a:t>To open the item catalog, from the </a:t>
            </a:r>
            <a:r>
              <a:rPr lang="en-US" sz="2000" dirty="0" smtClean="0"/>
              <a:t>Materials Management main Contents, select </a:t>
            </a:r>
            <a:r>
              <a:rPr lang="en-US" sz="2000" i="1" dirty="0" smtClean="0">
                <a:solidFill>
                  <a:srgbClr val="0070C0"/>
                </a:solidFill>
              </a:rPr>
              <a:t>Inventory &gt; Item Catalog</a:t>
            </a:r>
            <a:r>
              <a:rPr lang="en-US" sz="2000" dirty="0" smtClean="0"/>
              <a:t>. </a:t>
            </a:r>
            <a:br>
              <a:rPr lang="en-US" sz="2000" dirty="0" smtClean="0"/>
            </a:br>
            <a:r>
              <a:rPr lang="en-US" sz="2000" dirty="0" smtClean="0"/>
              <a:t>The </a:t>
            </a:r>
            <a:r>
              <a:rPr lang="en-US" sz="2000" i="1" dirty="0" smtClean="0">
                <a:solidFill>
                  <a:srgbClr val="0070C0"/>
                </a:solidFill>
              </a:rPr>
              <a:t>Item Catalog List </a:t>
            </a:r>
            <a:r>
              <a:rPr lang="en-US" sz="2000" dirty="0" smtClean="0"/>
              <a:t>opens.</a:t>
            </a:r>
            <a:endParaRPr lang="en-US" sz="2000" dirty="0"/>
          </a:p>
          <a:p>
            <a:endParaRPr lang="en-US" sz="2000" dirty="0"/>
          </a:p>
        </p:txBody>
      </p:sp>
      <p:sp>
        <p:nvSpPr>
          <p:cNvPr id="3" name="Title 2"/>
          <p:cNvSpPr>
            <a:spLocks noGrp="1"/>
          </p:cNvSpPr>
          <p:nvPr>
            <p:ph type="title"/>
          </p:nvPr>
        </p:nvSpPr>
        <p:spPr>
          <a:xfrm>
            <a:off x="457200" y="45720"/>
            <a:ext cx="8229600" cy="649224"/>
          </a:xfrm>
        </p:spPr>
        <p:txBody>
          <a:bodyPr>
            <a:normAutofit/>
          </a:bodyPr>
          <a:lstStyle/>
          <a:p>
            <a:r>
              <a:rPr lang="en-US" dirty="0"/>
              <a:t>Create / Edit </a:t>
            </a:r>
            <a:r>
              <a:rPr lang="en-US" dirty="0" smtClean="0"/>
              <a:t>Item Records: Edit an Item Catalog Record</a:t>
            </a:r>
            <a:endParaRPr lang="en-US" dirty="0"/>
          </a:p>
        </p:txBody>
      </p:sp>
      <p:pic>
        <p:nvPicPr>
          <p:cNvPr id="4" name="Picture 3"/>
          <p:cNvPicPr>
            <a:picLocks noChangeAspect="1"/>
          </p:cNvPicPr>
          <p:nvPr/>
        </p:nvPicPr>
        <p:blipFill>
          <a:blip r:embed="rId2"/>
          <a:stretch>
            <a:fillRect/>
          </a:stretch>
        </p:blipFill>
        <p:spPr>
          <a:xfrm>
            <a:off x="713678" y="2375209"/>
            <a:ext cx="2106216" cy="2302034"/>
          </a:xfrm>
          <a:prstGeom prst="rect">
            <a:avLst/>
          </a:prstGeom>
        </p:spPr>
      </p:pic>
      <p:sp>
        <p:nvSpPr>
          <p:cNvPr id="6" name="TextBox 5"/>
          <p:cNvSpPr txBox="1"/>
          <p:nvPr/>
        </p:nvSpPr>
        <p:spPr>
          <a:xfrm>
            <a:off x="4200079" y="2175154"/>
            <a:ext cx="4638908" cy="400110"/>
          </a:xfrm>
          <a:prstGeom prst="rect">
            <a:avLst/>
          </a:prstGeom>
          <a:noFill/>
        </p:spPr>
        <p:txBody>
          <a:bodyPr wrap="square" rtlCol="0">
            <a:spAutoFit/>
          </a:bodyPr>
          <a:lstStyle/>
          <a:p>
            <a:r>
              <a:rPr lang="en-US" sz="2000" dirty="0" smtClean="0"/>
              <a:t>Locate the item of interest on the list.</a:t>
            </a:r>
          </a:p>
        </p:txBody>
      </p:sp>
      <p:pic>
        <p:nvPicPr>
          <p:cNvPr id="7" name="Picture 6"/>
          <p:cNvPicPr>
            <a:picLocks noChangeAspect="1"/>
          </p:cNvPicPr>
          <p:nvPr/>
        </p:nvPicPr>
        <p:blipFill>
          <a:blip r:embed="rId3"/>
          <a:stretch>
            <a:fillRect/>
          </a:stretch>
        </p:blipFill>
        <p:spPr>
          <a:xfrm>
            <a:off x="4371278" y="2668726"/>
            <a:ext cx="4056117" cy="3995448"/>
          </a:xfrm>
          <a:prstGeom prst="rect">
            <a:avLst/>
          </a:prstGeom>
        </p:spPr>
      </p:pic>
      <p:sp>
        <p:nvSpPr>
          <p:cNvPr id="8" name="TextBox 7"/>
          <p:cNvSpPr txBox="1"/>
          <p:nvPr/>
        </p:nvSpPr>
        <p:spPr>
          <a:xfrm>
            <a:off x="801885" y="4909848"/>
            <a:ext cx="3398194" cy="1754326"/>
          </a:xfrm>
          <a:prstGeom prst="rect">
            <a:avLst/>
          </a:prstGeom>
          <a:noFill/>
        </p:spPr>
        <p:txBody>
          <a:bodyPr wrap="square" rtlCol="0">
            <a:spAutoFit/>
          </a:bodyPr>
          <a:lstStyle/>
          <a:p>
            <a:r>
              <a:rPr lang="en-US" smtClean="0"/>
              <a:t>Clicking </a:t>
            </a:r>
            <a:r>
              <a:rPr lang="en-US" i="1" smtClean="0"/>
              <a:t>Menu &gt; Edit </a:t>
            </a:r>
            <a:r>
              <a:rPr lang="en-US" dirty="0" smtClean="0"/>
              <a:t>or </a:t>
            </a:r>
            <a:r>
              <a:rPr lang="en-US" smtClean="0"/>
              <a:t>the </a:t>
            </a:r>
            <a:r>
              <a:rPr lang="en-US" smtClean="0"/>
              <a:t>edit </a:t>
            </a:r>
            <a:r>
              <a:rPr lang="en-US" dirty="0" smtClean="0"/>
              <a:t>icon edits General and Default information.</a:t>
            </a:r>
          </a:p>
          <a:p>
            <a:endParaRPr lang="en-US" dirty="0" smtClean="0"/>
          </a:p>
          <a:p>
            <a:r>
              <a:rPr lang="en-US" dirty="0" smtClean="0">
                <a:solidFill>
                  <a:srgbClr val="0070C0"/>
                </a:solidFill>
              </a:rPr>
              <a:t>Item Vendors </a:t>
            </a:r>
            <a:r>
              <a:rPr lang="en-US" dirty="0" smtClean="0"/>
              <a:t>opens vendor information for editing.</a:t>
            </a:r>
            <a:endParaRPr lang="en-US" dirty="0"/>
          </a:p>
        </p:txBody>
      </p:sp>
    </p:spTree>
    <p:extLst>
      <p:ext uri="{BB962C8B-B14F-4D97-AF65-F5344CB8AC3E}">
        <p14:creationId xmlns:p14="http://schemas.microsoft.com/office/powerpoint/2010/main" val="4073928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5720"/>
            <a:ext cx="8552985" cy="649224"/>
          </a:xfrm>
        </p:spPr>
        <p:txBody>
          <a:bodyPr>
            <a:normAutofit/>
          </a:bodyPr>
          <a:lstStyle/>
          <a:p>
            <a:r>
              <a:rPr lang="en-US" dirty="0"/>
              <a:t>Create / Edit Item </a:t>
            </a:r>
            <a:r>
              <a:rPr lang="en-US" dirty="0" smtClean="0"/>
              <a:t>Records: General and Default Fields</a:t>
            </a:r>
            <a:endParaRPr lang="en-US" dirty="0"/>
          </a:p>
        </p:txBody>
      </p:sp>
      <p:sp>
        <p:nvSpPr>
          <p:cNvPr id="4" name="Content Placeholder 3"/>
          <p:cNvSpPr>
            <a:spLocks noGrp="1"/>
          </p:cNvSpPr>
          <p:nvPr>
            <p:ph idx="1"/>
          </p:nvPr>
        </p:nvSpPr>
        <p:spPr>
          <a:xfrm>
            <a:off x="457200" y="914400"/>
            <a:ext cx="8229600" cy="978729"/>
          </a:xfrm>
        </p:spPr>
        <p:txBody>
          <a:bodyPr/>
          <a:lstStyle/>
          <a:p>
            <a:r>
              <a:rPr lang="en-US" sz="1800" dirty="0" smtClean="0"/>
              <a:t>Edit fields on the </a:t>
            </a:r>
            <a:r>
              <a:rPr lang="en-US" sz="1800" i="1" dirty="0" smtClean="0">
                <a:solidFill>
                  <a:srgbClr val="0070C0"/>
                </a:solidFill>
              </a:rPr>
              <a:t>General</a:t>
            </a:r>
            <a:r>
              <a:rPr lang="en-US" sz="1800" dirty="0" smtClean="0"/>
              <a:t> and/or </a:t>
            </a:r>
            <a:r>
              <a:rPr lang="en-US" sz="1800" i="1" dirty="0" smtClean="0">
                <a:solidFill>
                  <a:srgbClr val="0070C0"/>
                </a:solidFill>
              </a:rPr>
              <a:t>Inventory Defaults </a:t>
            </a:r>
            <a:r>
              <a:rPr lang="en-US" sz="1800" dirty="0" smtClean="0"/>
              <a:t>tabbed panels. </a:t>
            </a:r>
          </a:p>
          <a:p>
            <a:r>
              <a:rPr lang="en-US" sz="1800" dirty="0" smtClean="0"/>
              <a:t>Clicking </a:t>
            </a:r>
            <a:r>
              <a:rPr lang="en-US" sz="1800" i="1" dirty="0" smtClean="0">
                <a:solidFill>
                  <a:srgbClr val="0070C0"/>
                </a:solidFill>
              </a:rPr>
              <a:t>Vendor Information </a:t>
            </a:r>
            <a:r>
              <a:rPr lang="en-US" sz="1800" dirty="0" smtClean="0"/>
              <a:t>opens vendor fields for viewing only. Use the menu  element to edit vendor information.</a:t>
            </a:r>
            <a:endParaRPr lang="en-US" sz="1800" dirty="0"/>
          </a:p>
        </p:txBody>
      </p:sp>
      <p:pic>
        <p:nvPicPr>
          <p:cNvPr id="5" name="Picture 4"/>
          <p:cNvPicPr>
            <a:picLocks noChangeAspect="1"/>
          </p:cNvPicPr>
          <p:nvPr/>
        </p:nvPicPr>
        <p:blipFill>
          <a:blip r:embed="rId2"/>
          <a:stretch>
            <a:fillRect/>
          </a:stretch>
        </p:blipFill>
        <p:spPr>
          <a:xfrm>
            <a:off x="1481509" y="1893129"/>
            <a:ext cx="6180981" cy="4909517"/>
          </a:xfrm>
          <a:prstGeom prst="rect">
            <a:avLst/>
          </a:prstGeom>
        </p:spPr>
      </p:pic>
    </p:spTree>
    <p:extLst>
      <p:ext uri="{BB962C8B-B14F-4D97-AF65-F5344CB8AC3E}">
        <p14:creationId xmlns:p14="http://schemas.microsoft.com/office/powerpoint/2010/main" val="4076764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1"/>
            <a:ext cx="8229600" cy="802888"/>
          </a:xfrm>
        </p:spPr>
        <p:txBody>
          <a:bodyPr/>
          <a:lstStyle/>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p:txBody>
      </p:sp>
      <p:sp>
        <p:nvSpPr>
          <p:cNvPr id="3" name="Title 2"/>
          <p:cNvSpPr>
            <a:spLocks noGrp="1"/>
          </p:cNvSpPr>
          <p:nvPr>
            <p:ph type="title"/>
          </p:nvPr>
        </p:nvSpPr>
        <p:spPr>
          <a:xfrm>
            <a:off x="457199" y="45720"/>
            <a:ext cx="8474927" cy="649224"/>
          </a:xfrm>
        </p:spPr>
        <p:txBody>
          <a:bodyPr>
            <a:normAutofit/>
          </a:bodyPr>
          <a:lstStyle/>
          <a:p>
            <a:r>
              <a:rPr lang="en-US" dirty="0" smtClean="0"/>
              <a:t>Create / Edit Item Records: Edit Vendor Information 1</a:t>
            </a:r>
            <a:endParaRPr lang="en-US" dirty="0"/>
          </a:p>
        </p:txBody>
      </p:sp>
      <p:sp>
        <p:nvSpPr>
          <p:cNvPr id="5" name="Content Placeholder 1"/>
          <p:cNvSpPr txBox="1">
            <a:spLocks/>
          </p:cNvSpPr>
          <p:nvPr/>
        </p:nvSpPr>
        <p:spPr>
          <a:xfrm>
            <a:off x="457200" y="914400"/>
            <a:ext cx="8229600" cy="707886"/>
          </a:xfrm>
          <a:prstGeom prst="rect">
            <a:avLst/>
          </a:prstGeom>
        </p:spPr>
        <p:txBody>
          <a:bodyPr vert="horz" lIns="91440" tIns="45720" rIns="91440" bIns="45720" rtlCol="0">
            <a:spAutoFit/>
          </a:bodyPr>
          <a:lstStyle>
            <a:lvl1pPr marL="285750" indent="-285750" algn="l" defTabSz="914400" rtl="0" eaLnBrk="1" latinLnBrk="0" hangingPunct="1">
              <a:spcBef>
                <a:spcPct val="20000"/>
              </a:spcBef>
              <a:buFontTx/>
              <a:buBlip>
                <a:blip r:embed="rId3"/>
              </a:buBlip>
              <a:defRPr sz="2400" kern="1200">
                <a:solidFill>
                  <a:schemeClr val="tx1"/>
                </a:solidFill>
                <a:latin typeface="Arial" pitchFamily="34" charset="0"/>
                <a:ea typeface="+mn-ea"/>
                <a:cs typeface="Arial" pitchFamily="34" charset="0"/>
              </a:defRPr>
            </a:lvl1pPr>
            <a:lvl2pPr marL="627063" indent="-16986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084263" indent="-169863" algn="l" defTabSz="914400" rtl="0" eaLnBrk="1" latinLnBrk="0" hangingPunct="1">
              <a:spcBef>
                <a:spcPct val="20000"/>
              </a:spcBef>
              <a:buFont typeface="Calibri" pitchFamily="34" charset="0"/>
              <a:buChar char="»"/>
              <a:defRPr sz="1800" kern="1200">
                <a:solidFill>
                  <a:schemeClr val="tx1"/>
                </a:solidFill>
                <a:latin typeface="Arial" pitchFamily="34" charset="0"/>
                <a:ea typeface="+mn-ea"/>
                <a:cs typeface="Arial" pitchFamily="34" charset="0"/>
              </a:defRPr>
            </a:lvl3pPr>
            <a:lvl4pPr marL="1541463" indent="-169863" algn="l" defTabSz="914400" rtl="0" eaLnBrk="1" latinLnBrk="0" hangingPunct="1">
              <a:spcBef>
                <a:spcPct val="20000"/>
              </a:spcBef>
              <a:buFont typeface="Wingdings" pitchFamily="2" charset="2"/>
              <a:buChar char="§"/>
              <a:tabLst/>
              <a:defRPr sz="1600" kern="1200">
                <a:solidFill>
                  <a:schemeClr val="tx1"/>
                </a:solidFill>
                <a:latin typeface="Arial" pitchFamily="34" charset="0"/>
                <a:ea typeface="+mn-ea"/>
                <a:cs typeface="Arial" pitchFamily="34" charset="0"/>
              </a:defRPr>
            </a:lvl4pPr>
            <a:lvl5pPr marL="1998663" indent="-169863"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From the </a:t>
            </a:r>
            <a:r>
              <a:rPr lang="en-US" sz="2000" i="1" dirty="0" smtClean="0">
                <a:solidFill>
                  <a:srgbClr val="0070C0"/>
                </a:solidFill>
              </a:rPr>
              <a:t>Item Vendors </a:t>
            </a:r>
            <a:r>
              <a:rPr lang="en-US" sz="2000" dirty="0" smtClean="0"/>
              <a:t>panel, you can add new vendors,  UOMs, and prices for the item. Or you can edit existing vendor information.</a:t>
            </a:r>
            <a:endParaRPr lang="en-US" sz="2000" dirty="0"/>
          </a:p>
        </p:txBody>
      </p:sp>
      <p:pic>
        <p:nvPicPr>
          <p:cNvPr id="6" name="Picture 5"/>
          <p:cNvPicPr>
            <a:picLocks noChangeAspect="1"/>
          </p:cNvPicPr>
          <p:nvPr/>
        </p:nvPicPr>
        <p:blipFill>
          <a:blip r:embed="rId4"/>
          <a:stretch>
            <a:fillRect/>
          </a:stretch>
        </p:blipFill>
        <p:spPr>
          <a:xfrm>
            <a:off x="211325" y="1915834"/>
            <a:ext cx="8581493" cy="1983019"/>
          </a:xfrm>
          <a:prstGeom prst="rect">
            <a:avLst/>
          </a:prstGeom>
        </p:spPr>
      </p:pic>
      <p:sp>
        <p:nvSpPr>
          <p:cNvPr id="8" name="TextBox 7"/>
          <p:cNvSpPr txBox="1"/>
          <p:nvPr/>
        </p:nvSpPr>
        <p:spPr>
          <a:xfrm>
            <a:off x="1824897" y="4097398"/>
            <a:ext cx="4727576" cy="400110"/>
          </a:xfrm>
          <a:prstGeom prst="rect">
            <a:avLst/>
          </a:prstGeom>
          <a:noFill/>
        </p:spPr>
        <p:txBody>
          <a:bodyPr wrap="none" rtlCol="0">
            <a:spAutoFit/>
          </a:bodyPr>
          <a:lstStyle/>
          <a:p>
            <a:r>
              <a:rPr lang="en-US" sz="2000" dirty="0" smtClean="0">
                <a:solidFill>
                  <a:srgbClr val="2710AE"/>
                </a:solidFill>
              </a:rPr>
              <a:t>Opens the vendor edit panel (next slide)</a:t>
            </a:r>
            <a:endParaRPr lang="en-US" sz="2000" dirty="0">
              <a:solidFill>
                <a:srgbClr val="2710AE"/>
              </a:solidFill>
            </a:endParaRPr>
          </a:p>
        </p:txBody>
      </p:sp>
    </p:spTree>
    <p:extLst>
      <p:ext uri="{BB962C8B-B14F-4D97-AF65-F5344CB8AC3E}">
        <p14:creationId xmlns:p14="http://schemas.microsoft.com/office/powerpoint/2010/main" val="2927384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
            <a:ext cx="8486078" cy="649224"/>
          </a:xfrm>
        </p:spPr>
        <p:txBody>
          <a:bodyPr>
            <a:normAutofit/>
          </a:bodyPr>
          <a:lstStyle/>
          <a:p>
            <a:r>
              <a:rPr lang="en-US" dirty="0"/>
              <a:t>Create / Edit Item </a:t>
            </a:r>
            <a:r>
              <a:rPr lang="en-US" dirty="0" smtClean="0"/>
              <a:t>Records</a:t>
            </a:r>
            <a:r>
              <a:rPr lang="en-US" dirty="0"/>
              <a:t>: Edit Vendor Information </a:t>
            </a:r>
            <a:r>
              <a:rPr lang="en-US" dirty="0" smtClean="0"/>
              <a:t>2</a:t>
            </a:r>
            <a:endParaRPr lang="en-US" dirty="0"/>
          </a:p>
        </p:txBody>
      </p:sp>
      <p:grpSp>
        <p:nvGrpSpPr>
          <p:cNvPr id="6" name="Group 5"/>
          <p:cNvGrpSpPr/>
          <p:nvPr/>
        </p:nvGrpSpPr>
        <p:grpSpPr>
          <a:xfrm>
            <a:off x="1141411" y="836415"/>
            <a:ext cx="7159083" cy="5758854"/>
            <a:chOff x="1141411" y="836415"/>
            <a:chExt cx="7159083" cy="5758854"/>
          </a:xfrm>
        </p:grpSpPr>
        <p:pic>
          <p:nvPicPr>
            <p:cNvPr id="4" name="Picture 3"/>
            <p:cNvPicPr>
              <a:picLocks noChangeAspect="1"/>
            </p:cNvPicPr>
            <p:nvPr/>
          </p:nvPicPr>
          <p:blipFill>
            <a:blip r:embed="rId2"/>
            <a:stretch>
              <a:fillRect/>
            </a:stretch>
          </p:blipFill>
          <p:spPr>
            <a:xfrm>
              <a:off x="1290365" y="836415"/>
              <a:ext cx="6861176" cy="5758854"/>
            </a:xfrm>
            <a:prstGeom prst="rect">
              <a:avLst/>
            </a:prstGeom>
          </p:spPr>
        </p:pic>
        <p:sp>
          <p:nvSpPr>
            <p:cNvPr id="5" name="Rectangle 4"/>
            <p:cNvSpPr/>
            <p:nvPr/>
          </p:nvSpPr>
          <p:spPr>
            <a:xfrm>
              <a:off x="1141411" y="5279426"/>
              <a:ext cx="7159083" cy="13158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spTree>
    <p:extLst>
      <p:ext uri="{BB962C8B-B14F-4D97-AF65-F5344CB8AC3E}">
        <p14:creationId xmlns:p14="http://schemas.microsoft.com/office/powerpoint/2010/main" val="3408547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904863"/>
          </a:xfrm>
        </p:spPr>
        <p:txBody>
          <a:bodyPr/>
          <a:lstStyle/>
          <a:p>
            <a:r>
              <a:rPr lang="en-US" dirty="0" smtClean="0"/>
              <a:t>You can edit inventory data for items.</a:t>
            </a:r>
          </a:p>
          <a:p>
            <a:endParaRPr lang="en-US" dirty="0"/>
          </a:p>
        </p:txBody>
      </p:sp>
      <p:sp>
        <p:nvSpPr>
          <p:cNvPr id="3" name="Title 2"/>
          <p:cNvSpPr>
            <a:spLocks noGrp="1"/>
          </p:cNvSpPr>
          <p:nvPr>
            <p:ph type="title"/>
          </p:nvPr>
        </p:nvSpPr>
        <p:spPr/>
        <p:txBody>
          <a:bodyPr>
            <a:normAutofit/>
          </a:bodyPr>
          <a:lstStyle/>
          <a:p>
            <a:r>
              <a:rPr lang="en-US" dirty="0"/>
              <a:t>Create / Edit Item </a:t>
            </a:r>
            <a:r>
              <a:rPr lang="en-US" dirty="0" smtClean="0"/>
              <a:t>Records</a:t>
            </a:r>
            <a:r>
              <a:rPr lang="en-US" dirty="0"/>
              <a:t>: </a:t>
            </a:r>
            <a:r>
              <a:rPr lang="en-US" dirty="0" smtClean="0"/>
              <a:t>Inventory Record Edit</a:t>
            </a:r>
            <a:endParaRPr lang="en-US" dirty="0"/>
          </a:p>
        </p:txBody>
      </p:sp>
      <p:pic>
        <p:nvPicPr>
          <p:cNvPr id="1028" name="Picture 4" descr="C:\Users\acorrig1\AppData\Local\Temp\SNAGHTML35ca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86" y="1534555"/>
            <a:ext cx="5734050" cy="4724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30641" y="1483629"/>
            <a:ext cx="2497873" cy="4247317"/>
          </a:xfrm>
          <a:prstGeom prst="rect">
            <a:avLst/>
          </a:prstGeom>
          <a:noFill/>
        </p:spPr>
        <p:txBody>
          <a:bodyPr wrap="square" rtlCol="0">
            <a:spAutoFit/>
          </a:bodyPr>
          <a:lstStyle/>
          <a:p>
            <a:r>
              <a:rPr lang="en-US" dirty="0" smtClean="0"/>
              <a:t>- Click </a:t>
            </a:r>
            <a:r>
              <a:rPr lang="en-US" i="1" dirty="0" smtClean="0"/>
              <a:t>Inventory &gt; Item Inventory</a:t>
            </a:r>
            <a:r>
              <a:rPr lang="en-US" dirty="0" smtClean="0"/>
              <a:t> to edit items in your Current Settings’ asset location.</a:t>
            </a:r>
          </a:p>
          <a:p>
            <a:endParaRPr lang="en-US" dirty="0"/>
          </a:p>
          <a:p>
            <a:r>
              <a:rPr lang="en-US" i="1" dirty="0" smtClean="0"/>
              <a:t>- Inventory &gt; Item Inventory – All Locations</a:t>
            </a:r>
            <a:r>
              <a:rPr lang="en-US" dirty="0" smtClean="0"/>
              <a:t> opens all asset locations.</a:t>
            </a:r>
          </a:p>
          <a:p>
            <a:endParaRPr lang="en-US" dirty="0"/>
          </a:p>
          <a:p>
            <a:r>
              <a:rPr lang="en-US" dirty="0" smtClean="0"/>
              <a:t>- Locate the item of interest.</a:t>
            </a:r>
          </a:p>
          <a:p>
            <a:r>
              <a:rPr lang="en-US" dirty="0"/>
              <a:t/>
            </a:r>
            <a:br>
              <a:rPr lang="en-US" dirty="0"/>
            </a:br>
            <a:r>
              <a:rPr lang="en-US" dirty="0" smtClean="0"/>
              <a:t>- Click the edit icon.</a:t>
            </a:r>
            <a:endParaRPr lang="en-US" dirty="0"/>
          </a:p>
        </p:txBody>
      </p:sp>
    </p:spTree>
    <p:extLst>
      <p:ext uri="{BB962C8B-B14F-4D97-AF65-F5344CB8AC3E}">
        <p14:creationId xmlns:p14="http://schemas.microsoft.com/office/powerpoint/2010/main" val="1957468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401205"/>
          </a:xfrm>
        </p:spPr>
        <p:txBody>
          <a:bodyPr/>
          <a:lstStyle/>
          <a:p>
            <a:r>
              <a:rPr lang="en-US" sz="2000" dirty="0" smtClean="0"/>
              <a:t>Clicking the edit icon opens the tabbed inventory record for editing.</a:t>
            </a:r>
          </a:p>
          <a:p>
            <a:r>
              <a:rPr lang="en-US" sz="2000" dirty="0" smtClean="0"/>
              <a:t>You can edit fields in the following locations:</a:t>
            </a:r>
          </a:p>
          <a:p>
            <a:pPr>
              <a:buFontTx/>
              <a:buChar char="-"/>
            </a:pPr>
            <a:r>
              <a:rPr lang="en-US" sz="2000" dirty="0" smtClean="0"/>
              <a:t>Header panel</a:t>
            </a:r>
          </a:p>
          <a:p>
            <a:pPr>
              <a:buFontTx/>
              <a:buChar char="-"/>
            </a:pPr>
            <a:r>
              <a:rPr lang="en-US" sz="2000" dirty="0" smtClean="0"/>
              <a:t>Bottom tabs: </a:t>
            </a:r>
          </a:p>
          <a:p>
            <a:pPr marL="341313" lvl="1" indent="0">
              <a:buNone/>
            </a:pPr>
            <a:r>
              <a:rPr lang="en-US" dirty="0" smtClean="0"/>
              <a:t>Item Definition</a:t>
            </a:r>
          </a:p>
          <a:p>
            <a:pPr marL="341313" lvl="1" indent="0">
              <a:buNone/>
            </a:pPr>
            <a:r>
              <a:rPr lang="en-US" dirty="0" smtClean="0"/>
              <a:t>Stock Status</a:t>
            </a:r>
          </a:p>
          <a:p>
            <a:pPr marL="341313" lvl="1" indent="0">
              <a:buNone/>
            </a:pPr>
            <a:r>
              <a:rPr lang="en-US" dirty="0" smtClean="0"/>
              <a:t>Override Charge</a:t>
            </a:r>
          </a:p>
          <a:p>
            <a:pPr marL="341313" lvl="1" indent="0">
              <a:buNone/>
            </a:pPr>
            <a:r>
              <a:rPr lang="en-US" dirty="0" smtClean="0"/>
              <a:t>Lot Tracking</a:t>
            </a:r>
          </a:p>
          <a:p>
            <a:pPr marL="341313" lvl="1" indent="0">
              <a:buNone/>
            </a:pPr>
            <a:r>
              <a:rPr lang="en-US" dirty="0" smtClean="0"/>
              <a:t>Export Control.</a:t>
            </a:r>
          </a:p>
          <a:p>
            <a:pPr marL="341313" lvl="1" indent="0">
              <a:buNone/>
            </a:pPr>
            <a:endParaRPr lang="en-US" dirty="0"/>
          </a:p>
          <a:p>
            <a:pPr marL="0" indent="0">
              <a:buNone/>
            </a:pPr>
            <a:r>
              <a:rPr lang="en-US" sz="2000" dirty="0" smtClean="0">
                <a:solidFill>
                  <a:srgbClr val="0070C0"/>
                </a:solidFill>
              </a:rPr>
              <a:t>Vendor Information </a:t>
            </a:r>
            <a:r>
              <a:rPr lang="en-US" sz="2000" dirty="0" smtClean="0"/>
              <a:t>is view only. You cannot edit vendor information in an inventory. You must use the </a:t>
            </a:r>
            <a:r>
              <a:rPr lang="en-US" sz="2000" i="1" dirty="0" smtClean="0">
                <a:solidFill>
                  <a:srgbClr val="0070C0"/>
                </a:solidFill>
              </a:rPr>
              <a:t>Item Catalog </a:t>
            </a:r>
            <a:r>
              <a:rPr lang="en-US" sz="2000" dirty="0" smtClean="0"/>
              <a:t>&gt; </a:t>
            </a:r>
            <a:r>
              <a:rPr lang="en-US" sz="2000" i="1" dirty="0" smtClean="0"/>
              <a:t>Item Vendors </a:t>
            </a:r>
            <a:r>
              <a:rPr lang="en-US" sz="2000" dirty="0" smtClean="0"/>
              <a:t>menu.</a:t>
            </a:r>
          </a:p>
        </p:txBody>
      </p:sp>
      <p:sp>
        <p:nvSpPr>
          <p:cNvPr id="3" name="Title 2"/>
          <p:cNvSpPr>
            <a:spLocks noGrp="1"/>
          </p:cNvSpPr>
          <p:nvPr>
            <p:ph type="title"/>
          </p:nvPr>
        </p:nvSpPr>
        <p:spPr/>
        <p:txBody>
          <a:bodyPr/>
          <a:lstStyle/>
          <a:p>
            <a:r>
              <a:rPr lang="en-US" dirty="0" smtClean="0"/>
              <a:t>Create / Edit Item Records: Editable Inventory Panels</a:t>
            </a:r>
            <a:endParaRPr lang="en-US" dirty="0"/>
          </a:p>
        </p:txBody>
      </p:sp>
    </p:spTree>
    <p:extLst>
      <p:ext uri="{BB962C8B-B14F-4D97-AF65-F5344CB8AC3E}">
        <p14:creationId xmlns:p14="http://schemas.microsoft.com/office/powerpoint/2010/main" val="1693434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14400"/>
            <a:ext cx="8229600" cy="5115246"/>
          </a:xfrm>
        </p:spPr>
        <p:txBody>
          <a:bodyPr/>
          <a:lstStyle/>
          <a:p>
            <a:r>
              <a:rPr lang="en-US" dirty="0" smtClean="0"/>
              <a:t>Being aware of the </a:t>
            </a:r>
            <a:r>
              <a:rPr lang="en-US" dirty="0" smtClean="0">
                <a:solidFill>
                  <a:srgbClr val="0070C0"/>
                </a:solidFill>
              </a:rPr>
              <a:t>different ways that you can create and edit items</a:t>
            </a:r>
            <a:r>
              <a:rPr lang="en-US" dirty="0" smtClean="0"/>
              <a:t> will let you use the most efficient method, save time, and avoid errors. For example, if you need to create many new items, item import is attractive.</a:t>
            </a:r>
          </a:p>
          <a:p>
            <a:r>
              <a:rPr lang="en-US" dirty="0" smtClean="0"/>
              <a:t>Creating an item manually will give you </a:t>
            </a:r>
            <a:r>
              <a:rPr lang="en-US" dirty="0" smtClean="0">
                <a:solidFill>
                  <a:srgbClr val="0070C0"/>
                </a:solidFill>
              </a:rPr>
              <a:t>familiarity with the item record fields</a:t>
            </a:r>
            <a:r>
              <a:rPr lang="en-US" dirty="0" smtClean="0"/>
              <a:t> – all of which exist on item import spreadsheets. This background will make working with the import more efficient.</a:t>
            </a:r>
          </a:p>
          <a:p>
            <a:r>
              <a:rPr lang="en-US" dirty="0" smtClean="0"/>
              <a:t>Knowing how to </a:t>
            </a:r>
            <a:r>
              <a:rPr lang="en-US" dirty="0" smtClean="0">
                <a:solidFill>
                  <a:srgbClr val="0070C0"/>
                </a:solidFill>
              </a:rPr>
              <a:t>manually edit item records </a:t>
            </a:r>
            <a:r>
              <a:rPr lang="en-US" dirty="0" smtClean="0"/>
              <a:t>will help you keep your item information accurate and up to date.</a:t>
            </a:r>
          </a:p>
          <a:p>
            <a:r>
              <a:rPr lang="en-US" dirty="0"/>
              <a:t>Sites can </a:t>
            </a:r>
            <a:r>
              <a:rPr lang="en-US" dirty="0">
                <a:solidFill>
                  <a:srgbClr val="0070C0"/>
                </a:solidFill>
              </a:rPr>
              <a:t>assign items to multiple inventories </a:t>
            </a:r>
            <a:r>
              <a:rPr lang="en-US" dirty="0"/>
              <a:t>so that specific items are grouped for the clinical areas that use them; for example, OR</a:t>
            </a:r>
            <a:r>
              <a:rPr lang="en-US" dirty="0" smtClean="0"/>
              <a:t>.</a:t>
            </a:r>
            <a:endParaRPr lang="en-US" dirty="0"/>
          </a:p>
        </p:txBody>
      </p:sp>
      <p:sp>
        <p:nvSpPr>
          <p:cNvPr id="4" name="Title 3"/>
          <p:cNvSpPr>
            <a:spLocks noGrp="1"/>
          </p:cNvSpPr>
          <p:nvPr>
            <p:ph type="title"/>
          </p:nvPr>
        </p:nvSpPr>
        <p:spPr/>
        <p:txBody>
          <a:bodyPr/>
          <a:lstStyle/>
          <a:p>
            <a:r>
              <a:rPr lang="en-US" dirty="0" smtClean="0"/>
              <a:t>Business Objectives</a:t>
            </a:r>
            <a:endParaRPr lang="en-US" dirty="0"/>
          </a:p>
        </p:txBody>
      </p:sp>
    </p:spTree>
    <p:extLst>
      <p:ext uri="{BB962C8B-B14F-4D97-AF65-F5344CB8AC3E}">
        <p14:creationId xmlns:p14="http://schemas.microsoft.com/office/powerpoint/2010/main" val="2202109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6478" y="914400"/>
            <a:ext cx="8742556" cy="1920526"/>
          </a:xfrm>
        </p:spPr>
        <p:txBody>
          <a:bodyPr/>
          <a:lstStyle/>
          <a:p>
            <a:r>
              <a:rPr lang="en-US" sz="1800" dirty="0" smtClean="0">
                <a:solidFill>
                  <a:srgbClr val="0070C0"/>
                </a:solidFill>
              </a:rPr>
              <a:t>Vendor Catalogs </a:t>
            </a:r>
            <a:r>
              <a:rPr lang="en-US" sz="1800" dirty="0" smtClean="0"/>
              <a:t>are imported as EDI 832 documents.</a:t>
            </a:r>
          </a:p>
          <a:p>
            <a:pPr marL="0" indent="0">
              <a:buNone/>
            </a:pPr>
            <a:r>
              <a:rPr lang="en-US" sz="1800" dirty="0" smtClean="0"/>
              <a:t>   To use EDI documents,  you must be set up </a:t>
            </a:r>
            <a:r>
              <a:rPr lang="en-US" sz="1800" smtClean="0"/>
              <a:t>by </a:t>
            </a:r>
            <a:r>
              <a:rPr lang="en-US" sz="1800" smtClean="0"/>
              <a:t>Premier Technical Support</a:t>
            </a:r>
            <a:r>
              <a:rPr lang="en-US" sz="1800" dirty="0" smtClean="0"/>
              <a:t>.</a:t>
            </a:r>
          </a:p>
          <a:p>
            <a:r>
              <a:rPr lang="en-US" sz="1800" dirty="0" smtClean="0"/>
              <a:t>The procedure involves bringing the EDI 832 document into Materials Management, reviewing the items – changes and additions  -- and accepting or not accepting them.</a:t>
            </a:r>
          </a:p>
          <a:p>
            <a:pPr marL="0" indent="0">
              <a:buNone/>
            </a:pPr>
            <a:r>
              <a:rPr lang="en-US" sz="1800" dirty="0" smtClean="0"/>
              <a:t>Below is a sample list of vendor catalogs that have been imported. </a:t>
            </a:r>
          </a:p>
        </p:txBody>
      </p:sp>
      <p:sp>
        <p:nvSpPr>
          <p:cNvPr id="3" name="Title 2"/>
          <p:cNvSpPr>
            <a:spLocks noGrp="1"/>
          </p:cNvSpPr>
          <p:nvPr>
            <p:ph type="title"/>
          </p:nvPr>
        </p:nvSpPr>
        <p:spPr/>
        <p:txBody>
          <a:bodyPr/>
          <a:lstStyle/>
          <a:p>
            <a:r>
              <a:rPr lang="en-US" dirty="0"/>
              <a:t>Create / Edit Item Records: </a:t>
            </a:r>
            <a:r>
              <a:rPr lang="en-US" dirty="0" smtClean="0"/>
              <a:t>Vendor Catalog Imports 1</a:t>
            </a:r>
            <a:endParaRPr lang="en-US" dirty="0"/>
          </a:p>
        </p:txBody>
      </p:sp>
      <p:pic>
        <p:nvPicPr>
          <p:cNvPr id="4" name="Picture 3"/>
          <p:cNvPicPr>
            <a:picLocks noChangeAspect="1"/>
          </p:cNvPicPr>
          <p:nvPr/>
        </p:nvPicPr>
        <p:blipFill>
          <a:blip r:embed="rId2"/>
          <a:stretch>
            <a:fillRect/>
          </a:stretch>
        </p:blipFill>
        <p:spPr>
          <a:xfrm>
            <a:off x="0" y="3512119"/>
            <a:ext cx="8798312" cy="2969317"/>
          </a:xfrm>
          <a:prstGeom prst="rect">
            <a:avLst/>
          </a:prstGeom>
        </p:spPr>
      </p:pic>
      <p:sp>
        <p:nvSpPr>
          <p:cNvPr id="5" name="Content Placeholder 1"/>
          <p:cNvSpPr txBox="1">
            <a:spLocks/>
          </p:cNvSpPr>
          <p:nvPr/>
        </p:nvSpPr>
        <p:spPr>
          <a:xfrm>
            <a:off x="256478" y="3111925"/>
            <a:ext cx="6590371" cy="369332"/>
          </a:xfrm>
          <a:prstGeom prst="rect">
            <a:avLst/>
          </a:prstGeom>
        </p:spPr>
        <p:txBody>
          <a:bodyPr vert="horz" wrap="square" lIns="91440" tIns="45720" rIns="91440" bIns="45720" rtlCol="0">
            <a:spAutoFit/>
          </a:bodyPr>
          <a:lstStyle>
            <a:lvl1pPr marL="285750" indent="-285750" algn="l" defTabSz="914400" rtl="0" eaLnBrk="1" latinLnBrk="0" hangingPunct="1">
              <a:spcBef>
                <a:spcPct val="20000"/>
              </a:spcBef>
              <a:buFontTx/>
              <a:buBlip>
                <a:blip r:embed="rId3"/>
              </a:buBlip>
              <a:defRPr sz="2400" kern="1200">
                <a:solidFill>
                  <a:schemeClr val="tx1"/>
                </a:solidFill>
                <a:latin typeface="Arial" pitchFamily="34" charset="0"/>
                <a:ea typeface="+mn-ea"/>
                <a:cs typeface="Arial" pitchFamily="34" charset="0"/>
              </a:defRPr>
            </a:lvl1pPr>
            <a:lvl2pPr marL="627063" indent="-16986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084263" indent="-169863" algn="l" defTabSz="914400" rtl="0" eaLnBrk="1" latinLnBrk="0" hangingPunct="1">
              <a:spcBef>
                <a:spcPct val="20000"/>
              </a:spcBef>
              <a:buFont typeface="Calibri" pitchFamily="34" charset="0"/>
              <a:buChar char="»"/>
              <a:defRPr sz="1800" kern="1200">
                <a:solidFill>
                  <a:schemeClr val="tx1"/>
                </a:solidFill>
                <a:latin typeface="Arial" pitchFamily="34" charset="0"/>
                <a:ea typeface="+mn-ea"/>
                <a:cs typeface="Arial" pitchFamily="34" charset="0"/>
              </a:defRPr>
            </a:lvl3pPr>
            <a:lvl4pPr marL="1541463" indent="-169863" algn="l" defTabSz="914400" rtl="0" eaLnBrk="1" latinLnBrk="0" hangingPunct="1">
              <a:spcBef>
                <a:spcPct val="20000"/>
              </a:spcBef>
              <a:buFont typeface="Wingdings" pitchFamily="2" charset="2"/>
              <a:buChar char="§"/>
              <a:tabLst/>
              <a:defRPr sz="1600" kern="1200">
                <a:solidFill>
                  <a:schemeClr val="tx1"/>
                </a:solidFill>
                <a:latin typeface="Arial" pitchFamily="34" charset="0"/>
                <a:ea typeface="+mn-ea"/>
                <a:cs typeface="Arial" pitchFamily="34" charset="0"/>
              </a:defRPr>
            </a:lvl4pPr>
            <a:lvl5pPr marL="1998663" indent="-169863"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1800" dirty="0" smtClean="0"/>
              <a:t> Select </a:t>
            </a:r>
            <a:r>
              <a:rPr lang="en-US" sz="1800" i="1" dirty="0" smtClean="0"/>
              <a:t>Menu &gt; Edit </a:t>
            </a:r>
            <a:r>
              <a:rPr lang="en-US" sz="1800" dirty="0" smtClean="0"/>
              <a:t>to open the Vendor 832 Catalog panel.</a:t>
            </a:r>
            <a:endParaRPr lang="en-US" sz="1800" dirty="0"/>
          </a:p>
        </p:txBody>
      </p:sp>
    </p:spTree>
    <p:extLst>
      <p:ext uri="{BB962C8B-B14F-4D97-AF65-F5344CB8AC3E}">
        <p14:creationId xmlns:p14="http://schemas.microsoft.com/office/powerpoint/2010/main" val="199922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570" y="880946"/>
            <a:ext cx="1973510" cy="5872377"/>
          </a:xfrm>
        </p:spPr>
        <p:txBody>
          <a:bodyPr/>
          <a:lstStyle/>
          <a:p>
            <a:pPr marL="0" indent="0">
              <a:buNone/>
            </a:pPr>
            <a:r>
              <a:rPr lang="en-US" sz="1800" dirty="0" smtClean="0"/>
              <a:t>Bottom tabs:</a:t>
            </a:r>
            <a:r>
              <a:rPr lang="en-US" sz="1200" dirty="0" smtClean="0"/>
              <a:t/>
            </a:r>
            <a:br>
              <a:rPr lang="en-US" sz="1200" dirty="0" smtClean="0"/>
            </a:br>
            <a:endParaRPr lang="en-US" sz="1200" dirty="0" smtClean="0"/>
          </a:p>
          <a:p>
            <a:pPr marL="0" indent="0">
              <a:buNone/>
            </a:pPr>
            <a:r>
              <a:rPr lang="en-US" sz="1800" dirty="0" smtClean="0">
                <a:solidFill>
                  <a:srgbClr val="0070C0"/>
                </a:solidFill>
              </a:rPr>
              <a:t>Price Discrepancies </a:t>
            </a:r>
            <a:r>
              <a:rPr lang="en-US" sz="1800" dirty="0" smtClean="0"/>
              <a:t>displays price changes. Select </a:t>
            </a:r>
            <a:r>
              <a:rPr lang="en-US" sz="1800" i="1" dirty="0" smtClean="0"/>
              <a:t>Update</a:t>
            </a:r>
            <a:r>
              <a:rPr lang="en-US" sz="1800" dirty="0" smtClean="0"/>
              <a:t> to accept them.</a:t>
            </a:r>
          </a:p>
          <a:p>
            <a:pPr marL="0" indent="0">
              <a:buNone/>
            </a:pPr>
            <a:endParaRPr lang="en-US" sz="1200" dirty="0"/>
          </a:p>
          <a:p>
            <a:pPr marL="0" indent="0">
              <a:buNone/>
            </a:pPr>
            <a:r>
              <a:rPr lang="en-US" sz="1800" dirty="0" smtClean="0">
                <a:solidFill>
                  <a:srgbClr val="0070C0"/>
                </a:solidFill>
              </a:rPr>
              <a:t>New Items </a:t>
            </a:r>
            <a:r>
              <a:rPr lang="en-US" sz="1800" dirty="0" smtClean="0"/>
              <a:t>are new items in the catalog, which you can also accept, or not.</a:t>
            </a:r>
          </a:p>
          <a:p>
            <a:pPr marL="0" indent="0">
              <a:buNone/>
            </a:pPr>
            <a:endParaRPr lang="en-US" sz="1200" dirty="0"/>
          </a:p>
          <a:p>
            <a:pPr marL="0" indent="0">
              <a:buNone/>
            </a:pPr>
            <a:r>
              <a:rPr lang="en-US" sz="1800" dirty="0">
                <a:solidFill>
                  <a:srgbClr val="0070C0"/>
                </a:solidFill>
              </a:rPr>
              <a:t>Lines in Error </a:t>
            </a:r>
            <a:r>
              <a:rPr lang="en-US" sz="1800" dirty="0" smtClean="0"/>
              <a:t>are problems in </a:t>
            </a:r>
            <a:r>
              <a:rPr lang="en-US" sz="1800" dirty="0"/>
              <a:t>the imported </a:t>
            </a:r>
            <a:r>
              <a:rPr lang="en-US" sz="1800" dirty="0" smtClean="0"/>
              <a:t>data. Review these, and correct item records manually.</a:t>
            </a:r>
            <a:endParaRPr lang="en-US" sz="1800" dirty="0"/>
          </a:p>
        </p:txBody>
      </p:sp>
      <p:sp>
        <p:nvSpPr>
          <p:cNvPr id="3" name="Title 2"/>
          <p:cNvSpPr>
            <a:spLocks noGrp="1"/>
          </p:cNvSpPr>
          <p:nvPr>
            <p:ph type="title"/>
          </p:nvPr>
        </p:nvSpPr>
        <p:spPr/>
        <p:txBody>
          <a:bodyPr/>
          <a:lstStyle/>
          <a:p>
            <a:r>
              <a:rPr lang="en-US" dirty="0"/>
              <a:t>Create / Edit Item Records: Vendor Catalog Imports </a:t>
            </a:r>
            <a:r>
              <a:rPr lang="en-US" dirty="0" smtClean="0"/>
              <a:t>2</a:t>
            </a:r>
            <a:endParaRPr lang="en-US" dirty="0"/>
          </a:p>
        </p:txBody>
      </p:sp>
      <p:pic>
        <p:nvPicPr>
          <p:cNvPr id="4" name="Picture 3"/>
          <p:cNvPicPr>
            <a:picLocks noChangeAspect="1"/>
          </p:cNvPicPr>
          <p:nvPr/>
        </p:nvPicPr>
        <p:blipFill>
          <a:blip r:embed="rId2"/>
          <a:stretch>
            <a:fillRect/>
          </a:stretch>
        </p:blipFill>
        <p:spPr>
          <a:xfrm>
            <a:off x="2163080" y="880947"/>
            <a:ext cx="6816342" cy="5586760"/>
          </a:xfrm>
          <a:prstGeom prst="rect">
            <a:avLst/>
          </a:prstGeom>
        </p:spPr>
      </p:pic>
    </p:spTree>
    <p:extLst>
      <p:ext uri="{BB962C8B-B14F-4D97-AF65-F5344CB8AC3E}">
        <p14:creationId xmlns:p14="http://schemas.microsoft.com/office/powerpoint/2010/main" val="1258724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466112"/>
          </a:xfrm>
        </p:spPr>
        <p:txBody>
          <a:bodyPr/>
          <a:lstStyle/>
          <a:p>
            <a:r>
              <a:rPr lang="en-US" sz="1800" dirty="0" smtClean="0"/>
              <a:t>ERP provides a template for item record imports in Excel. The template contains several worksheets which cover all the fields that normally appear in the </a:t>
            </a:r>
            <a:r>
              <a:rPr lang="en-US" sz="1800" i="1" dirty="0" smtClean="0">
                <a:solidFill>
                  <a:srgbClr val="0070C0"/>
                </a:solidFill>
              </a:rPr>
              <a:t>Item Catalog  </a:t>
            </a:r>
            <a:r>
              <a:rPr lang="en-US" sz="1800" dirty="0" smtClean="0"/>
              <a:t>and </a:t>
            </a:r>
            <a:r>
              <a:rPr lang="en-US" sz="1800" i="1" dirty="0" smtClean="0">
                <a:solidFill>
                  <a:srgbClr val="0070C0"/>
                </a:solidFill>
              </a:rPr>
              <a:t>Item Inventory </a:t>
            </a:r>
            <a:r>
              <a:rPr lang="en-US" sz="1800" dirty="0" smtClean="0"/>
              <a:t>panels.</a:t>
            </a:r>
          </a:p>
          <a:p>
            <a:r>
              <a:rPr lang="en-US" sz="1800" dirty="0"/>
              <a:t>Importing new items and item updates </a:t>
            </a:r>
            <a:r>
              <a:rPr lang="en-US" sz="1800" dirty="0" smtClean="0"/>
              <a:t>can </a:t>
            </a:r>
            <a:r>
              <a:rPr lang="en-US" sz="1800" dirty="0"/>
              <a:t>be challenging because multiple detailed worksheets are required. Users who are fluent with Excel spreadsheet capabilities, and who have some familiarity with database tables are the best candidates for the item maintenance task</a:t>
            </a:r>
            <a:r>
              <a:rPr lang="en-US" sz="1800" dirty="0" smtClean="0"/>
              <a:t>.</a:t>
            </a:r>
          </a:p>
          <a:p>
            <a:r>
              <a:rPr lang="en-US" sz="1800" dirty="0" smtClean="0"/>
              <a:t>Item Maintenance (importing item records) must be enabled by the Premier Solutions Center for a site. Also, you will want to get advice if it is your first time to import items.</a:t>
            </a:r>
          </a:p>
          <a:p>
            <a:endParaRPr lang="en-US" sz="1800" dirty="0"/>
          </a:p>
          <a:p>
            <a:pPr marL="0" indent="0">
              <a:buNone/>
            </a:pPr>
            <a:r>
              <a:rPr lang="en-US" sz="1800" dirty="0" smtClean="0">
                <a:solidFill>
                  <a:srgbClr val="0070C0"/>
                </a:solidFill>
              </a:rPr>
              <a:t>Set Up</a:t>
            </a:r>
          </a:p>
          <a:p>
            <a:pPr marL="0" indent="0">
              <a:buNone/>
            </a:pPr>
            <a:r>
              <a:rPr lang="en-US" sz="1800" dirty="0"/>
              <a:t>To set up the feature, you download an Excel template file and add-in from Supply Chain to a local directory on your computer or on your network</a:t>
            </a:r>
            <a:r>
              <a:rPr lang="en-US" sz="1800" dirty="0" smtClean="0"/>
              <a:t>.</a:t>
            </a:r>
          </a:p>
          <a:p>
            <a:pPr marL="0" indent="0">
              <a:buNone/>
            </a:pPr>
            <a:r>
              <a:rPr lang="en-US" sz="1800" dirty="0" smtClean="0"/>
              <a:t>The </a:t>
            </a:r>
            <a:r>
              <a:rPr lang="en-US" sz="1800" dirty="0"/>
              <a:t>add-in must be installed and enabled on Excel. When you open Excel, use the Excel Add-In panel to locate the add-in on your network, and enable the add-in. </a:t>
            </a:r>
            <a:endParaRPr lang="en-US" sz="1800" dirty="0" smtClean="0"/>
          </a:p>
          <a:p>
            <a:pPr marL="0" indent="0">
              <a:buNone/>
            </a:pPr>
            <a:r>
              <a:rPr lang="en-US" sz="1800" dirty="0" smtClean="0"/>
              <a:t>The template and the add-in let you upload </a:t>
            </a:r>
            <a:r>
              <a:rPr lang="en-US" sz="1800" dirty="0" smtClean="0">
                <a:solidFill>
                  <a:srgbClr val="0070C0"/>
                </a:solidFill>
              </a:rPr>
              <a:t>and download </a:t>
            </a:r>
            <a:r>
              <a:rPr lang="en-US" sz="1800" dirty="0" smtClean="0"/>
              <a:t>item records.</a:t>
            </a:r>
            <a:endParaRPr lang="en-US" sz="1800" dirty="0"/>
          </a:p>
        </p:txBody>
      </p:sp>
      <p:sp>
        <p:nvSpPr>
          <p:cNvPr id="3" name="Title 2"/>
          <p:cNvSpPr>
            <a:spLocks noGrp="1"/>
          </p:cNvSpPr>
          <p:nvPr>
            <p:ph type="title"/>
          </p:nvPr>
        </p:nvSpPr>
        <p:spPr/>
        <p:txBody>
          <a:bodyPr>
            <a:normAutofit fontScale="90000"/>
          </a:bodyPr>
          <a:lstStyle/>
          <a:p>
            <a:r>
              <a:rPr lang="en-US" dirty="0"/>
              <a:t>Create / Edit Item Records: </a:t>
            </a:r>
            <a:r>
              <a:rPr lang="en-US" dirty="0" smtClean="0"/>
              <a:t>Import Items via Spreadsheet 1</a:t>
            </a:r>
            <a:endParaRPr lang="en-US" dirty="0"/>
          </a:p>
        </p:txBody>
      </p:sp>
    </p:spTree>
    <p:extLst>
      <p:ext uri="{BB962C8B-B14F-4D97-AF65-F5344CB8AC3E}">
        <p14:creationId xmlns:p14="http://schemas.microsoft.com/office/powerpoint/2010/main" val="3599592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031873"/>
          </a:xfrm>
        </p:spPr>
        <p:txBody>
          <a:bodyPr/>
          <a:lstStyle/>
          <a:p>
            <a:r>
              <a:rPr lang="en-US" sz="2000" dirty="0"/>
              <a:t>To import item </a:t>
            </a:r>
            <a:r>
              <a:rPr lang="en-US" sz="2000" dirty="0" smtClean="0"/>
              <a:t>data, </a:t>
            </a:r>
            <a:r>
              <a:rPr lang="en-US" sz="2000" dirty="0"/>
              <a:t>you enter item data in the rows of the worksheet templates. You can use Excel tools such as copy and paste to enter </a:t>
            </a:r>
            <a:r>
              <a:rPr lang="en-US" sz="2000" dirty="0" smtClean="0"/>
              <a:t>data.</a:t>
            </a:r>
          </a:p>
          <a:p>
            <a:r>
              <a:rPr lang="en-US" sz="2000" dirty="0" smtClean="0"/>
              <a:t>Many </a:t>
            </a:r>
            <a:r>
              <a:rPr lang="en-US" sz="2000" dirty="0"/>
              <a:t>sites download item records first, to get an idea how the spreadsheets </a:t>
            </a:r>
            <a:r>
              <a:rPr lang="en-US" sz="2000" dirty="0" smtClean="0"/>
              <a:t>work.</a:t>
            </a:r>
          </a:p>
          <a:p>
            <a:r>
              <a:rPr lang="en-US" sz="2000" dirty="0" smtClean="0"/>
              <a:t>The </a:t>
            </a:r>
            <a:r>
              <a:rPr lang="en-US" sz="2000" dirty="0"/>
              <a:t>action code (A, D, or C) that you enter on the spreadsheet tells the system how to handle the item record: Add, Change, or Delete.</a:t>
            </a:r>
          </a:p>
          <a:p>
            <a:r>
              <a:rPr lang="en-US" sz="2000" dirty="0" smtClean="0"/>
              <a:t>When </a:t>
            </a:r>
            <a:r>
              <a:rPr lang="en-US" sz="2000" dirty="0"/>
              <a:t>you are finished </a:t>
            </a:r>
            <a:r>
              <a:rPr lang="en-US" sz="2000" dirty="0" smtClean="0"/>
              <a:t>entering item information, </a:t>
            </a:r>
            <a:r>
              <a:rPr lang="en-US" sz="2000" dirty="0"/>
              <a:t>you upload the worksheet(s) to Supply Chain, and Supply Chain imports the data. </a:t>
            </a:r>
            <a:endParaRPr lang="en-US" sz="2000" dirty="0" smtClean="0"/>
          </a:p>
          <a:p>
            <a:r>
              <a:rPr lang="en-US" sz="2000" dirty="0" smtClean="0"/>
              <a:t>From </a:t>
            </a:r>
            <a:r>
              <a:rPr lang="en-US" sz="2000" dirty="0"/>
              <a:t>the list of item import jobs (</a:t>
            </a:r>
            <a:r>
              <a:rPr lang="en-US" sz="2000" i="1" dirty="0"/>
              <a:t>Materials Management Imports/Exports &amp; Financials &gt; Item Imports</a:t>
            </a:r>
            <a:r>
              <a:rPr lang="en-US" sz="2000" dirty="0"/>
              <a:t>) , you can view the status of an import job, and any messages or errors</a:t>
            </a:r>
            <a:r>
              <a:rPr lang="en-US" sz="1800" dirty="0"/>
              <a:t>. </a:t>
            </a:r>
          </a:p>
        </p:txBody>
      </p:sp>
      <p:sp>
        <p:nvSpPr>
          <p:cNvPr id="3" name="Title 2"/>
          <p:cNvSpPr>
            <a:spLocks noGrp="1"/>
          </p:cNvSpPr>
          <p:nvPr>
            <p:ph type="title"/>
          </p:nvPr>
        </p:nvSpPr>
        <p:spPr/>
        <p:txBody>
          <a:bodyPr>
            <a:normAutofit fontScale="90000"/>
          </a:bodyPr>
          <a:lstStyle/>
          <a:p>
            <a:r>
              <a:rPr lang="en-US" dirty="0"/>
              <a:t>Create / Edit Item Records: Import Items via Spreadsheet </a:t>
            </a:r>
            <a:r>
              <a:rPr lang="en-US" dirty="0" smtClean="0"/>
              <a:t>2</a:t>
            </a:r>
            <a:endParaRPr lang="en-US" dirty="0"/>
          </a:p>
        </p:txBody>
      </p:sp>
    </p:spTree>
    <p:extLst>
      <p:ext uri="{BB962C8B-B14F-4D97-AF65-F5344CB8AC3E}">
        <p14:creationId xmlns:p14="http://schemas.microsoft.com/office/powerpoint/2010/main" val="1412380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782848"/>
          </a:xfrm>
        </p:spPr>
        <p:txBody>
          <a:bodyPr/>
          <a:lstStyle/>
          <a:p>
            <a:r>
              <a:rPr lang="en-US" sz="2000" dirty="0" smtClean="0"/>
              <a:t>Use </a:t>
            </a:r>
            <a:r>
              <a:rPr lang="en-US" sz="2000" dirty="0" smtClean="0">
                <a:solidFill>
                  <a:srgbClr val="0070C0"/>
                </a:solidFill>
              </a:rPr>
              <a:t>Consolidated Item Add </a:t>
            </a:r>
            <a:r>
              <a:rPr lang="en-US" sz="2000" dirty="0" smtClean="0"/>
              <a:t>in the </a:t>
            </a:r>
            <a:r>
              <a:rPr lang="en-US" sz="2000" dirty="0" smtClean="0">
                <a:solidFill>
                  <a:srgbClr val="0070C0"/>
                </a:solidFill>
              </a:rPr>
              <a:t>MM Inventory </a:t>
            </a:r>
            <a:r>
              <a:rPr lang="en-US" sz="2000" dirty="0" smtClean="0"/>
              <a:t>menu to add item catalog records </a:t>
            </a:r>
            <a:r>
              <a:rPr lang="en-US" sz="2000" dirty="0" smtClean="0">
                <a:solidFill>
                  <a:srgbClr val="0070C0"/>
                </a:solidFill>
              </a:rPr>
              <a:t>manually</a:t>
            </a:r>
            <a:r>
              <a:rPr lang="en-US" sz="2000" dirty="0" smtClean="0"/>
              <a:t>.</a:t>
            </a:r>
          </a:p>
          <a:p>
            <a:r>
              <a:rPr lang="en-US" sz="2000" dirty="0" smtClean="0"/>
              <a:t>When you create an item catalog record, </a:t>
            </a:r>
            <a:r>
              <a:rPr lang="en-US" sz="2000" dirty="0" smtClean="0">
                <a:solidFill>
                  <a:srgbClr val="0070C0"/>
                </a:solidFill>
              </a:rPr>
              <a:t>you can assign the item record to multiple asset locations</a:t>
            </a:r>
            <a:r>
              <a:rPr lang="en-US" sz="2000" dirty="0" smtClean="0"/>
              <a:t>, in addition to the asset location in  your Current Settings.</a:t>
            </a:r>
          </a:p>
          <a:p>
            <a:r>
              <a:rPr lang="en-US" sz="2000" dirty="0" smtClean="0"/>
              <a:t>You can </a:t>
            </a:r>
            <a:r>
              <a:rPr lang="en-US" sz="2000" dirty="0" smtClean="0">
                <a:solidFill>
                  <a:srgbClr val="0070C0"/>
                </a:solidFill>
              </a:rPr>
              <a:t>edit item inventory and item catalog </a:t>
            </a:r>
            <a:r>
              <a:rPr lang="en-US" sz="2000" dirty="0" smtClean="0"/>
              <a:t>information; except, you </a:t>
            </a:r>
            <a:r>
              <a:rPr lang="en-US" sz="2000" dirty="0" smtClean="0">
                <a:solidFill>
                  <a:srgbClr val="0070C0"/>
                </a:solidFill>
              </a:rPr>
              <a:t>must use the item catalog to edit vendor information</a:t>
            </a:r>
            <a:r>
              <a:rPr lang="en-US" sz="2000" dirty="0" smtClean="0"/>
              <a:t>. On an inventory record, vendor data is view only.</a:t>
            </a:r>
          </a:p>
          <a:p>
            <a:r>
              <a:rPr lang="en-US" sz="2000" dirty="0" smtClean="0"/>
              <a:t>Items can also be added from vendor item catalogs, imported as </a:t>
            </a:r>
            <a:r>
              <a:rPr lang="en-US" sz="2000" dirty="0" smtClean="0">
                <a:solidFill>
                  <a:srgbClr val="0070C0"/>
                </a:solidFill>
              </a:rPr>
              <a:t>EDI 832 documents</a:t>
            </a:r>
            <a:r>
              <a:rPr lang="en-US" sz="2000" dirty="0" smtClean="0"/>
              <a:t>.</a:t>
            </a:r>
          </a:p>
          <a:p>
            <a:r>
              <a:rPr lang="en-US" sz="2000" dirty="0" smtClean="0">
                <a:solidFill>
                  <a:srgbClr val="0070C0"/>
                </a:solidFill>
              </a:rPr>
              <a:t>Item Mass Maintenance </a:t>
            </a:r>
            <a:r>
              <a:rPr lang="en-US" sz="2000" dirty="0" smtClean="0"/>
              <a:t>can be used to add, change, or delete item records. Several worksheets templates are available for this purpose. An Excel add-in performs the upload to MM.</a:t>
            </a:r>
          </a:p>
          <a:p>
            <a:endParaRPr lang="en-US" dirty="0"/>
          </a:p>
        </p:txBody>
      </p:sp>
      <p:sp>
        <p:nvSpPr>
          <p:cNvPr id="3" name="Title 2"/>
          <p:cNvSpPr>
            <a:spLocks noGrp="1"/>
          </p:cNvSpPr>
          <p:nvPr>
            <p:ph type="title"/>
          </p:nvPr>
        </p:nvSpPr>
        <p:spPr/>
        <p:txBody>
          <a:bodyPr>
            <a:normAutofit/>
          </a:bodyPr>
          <a:lstStyle/>
          <a:p>
            <a:r>
              <a:rPr lang="en-US" smtClean="0"/>
              <a:t>Summary</a:t>
            </a:r>
            <a:endParaRPr lang="en-US" dirty="0"/>
          </a:p>
        </p:txBody>
      </p:sp>
    </p:spTree>
    <p:extLst>
      <p:ext uri="{BB962C8B-B14F-4D97-AF65-F5344CB8AC3E}">
        <p14:creationId xmlns:p14="http://schemas.microsoft.com/office/powerpoint/2010/main" val="2153900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399"/>
            <a:ext cx="8229600" cy="954107"/>
          </a:xfrm>
        </p:spPr>
        <p:txBody>
          <a:bodyPr/>
          <a:lstStyle/>
          <a:p>
            <a:pPr marL="0" indent="0">
              <a:buNone/>
            </a:pPr>
            <a:r>
              <a:rPr lang="en-US" sz="1400" b="1" dirty="0" smtClean="0">
                <a:solidFill>
                  <a:srgbClr val="0070C0"/>
                </a:solidFill>
              </a:rPr>
              <a:t>Where to get more information in the online documentation: </a:t>
            </a:r>
            <a:r>
              <a:rPr lang="en-US" sz="1400" dirty="0" smtClean="0">
                <a:solidFill>
                  <a:srgbClr val="0070C0"/>
                </a:solidFill>
              </a:rPr>
              <a:t/>
            </a:r>
            <a:br>
              <a:rPr lang="en-US" sz="1400" dirty="0" smtClean="0">
                <a:solidFill>
                  <a:srgbClr val="0070C0"/>
                </a:solidFill>
              </a:rPr>
            </a:br>
            <a:r>
              <a:rPr lang="en-US" sz="1400" dirty="0" smtClean="0">
                <a:solidFill>
                  <a:srgbClr val="0070C0"/>
                </a:solidFill>
              </a:rPr>
              <a:t>Search for </a:t>
            </a:r>
            <a:r>
              <a:rPr lang="en-US" sz="1400" dirty="0">
                <a:solidFill>
                  <a:srgbClr val="0070C0"/>
                </a:solidFill>
              </a:rPr>
              <a:t> “Create an Item Record in the Item </a:t>
            </a:r>
            <a:r>
              <a:rPr lang="en-US" sz="1400" dirty="0" smtClean="0">
                <a:solidFill>
                  <a:srgbClr val="0070C0"/>
                </a:solidFill>
              </a:rPr>
              <a:t>Catalog,” “</a:t>
            </a:r>
            <a:r>
              <a:rPr lang="en-US" sz="1400" dirty="0">
                <a:solidFill>
                  <a:srgbClr val="0070C0"/>
                </a:solidFill>
              </a:rPr>
              <a:t>Processing </a:t>
            </a:r>
            <a:r>
              <a:rPr lang="it-IT" sz="1400" smtClean="0">
                <a:solidFill>
                  <a:srgbClr val="0070C0"/>
                </a:solidFill>
              </a:rPr>
              <a:t>Vendor </a:t>
            </a:r>
            <a:r>
              <a:rPr lang="it-IT" sz="1400">
                <a:solidFill>
                  <a:srgbClr val="0070C0"/>
                </a:solidFill>
              </a:rPr>
              <a:t>Catalog EDI 832 </a:t>
            </a:r>
            <a:r>
              <a:rPr lang="it-IT" sz="1400" smtClean="0">
                <a:solidFill>
                  <a:srgbClr val="0070C0"/>
                </a:solidFill>
              </a:rPr>
              <a:t>Files</a:t>
            </a:r>
            <a:r>
              <a:rPr lang="en-US" sz="1400" dirty="0">
                <a:solidFill>
                  <a:srgbClr val="0070C0"/>
                </a:solidFill>
              </a:rPr>
              <a:t>” and “Item Import, Export, and Mass </a:t>
            </a:r>
            <a:r>
              <a:rPr lang="en-US" sz="1400" dirty="0" smtClean="0">
                <a:solidFill>
                  <a:srgbClr val="0070C0"/>
                </a:solidFill>
              </a:rPr>
              <a:t>Maintenance.”</a:t>
            </a:r>
            <a:br>
              <a:rPr lang="en-US" sz="1400" dirty="0" smtClean="0">
                <a:solidFill>
                  <a:srgbClr val="0070C0"/>
                </a:solidFill>
              </a:rPr>
            </a:br>
            <a:r>
              <a:rPr lang="en-US" sz="1400" dirty="0" smtClean="0">
                <a:solidFill>
                  <a:srgbClr val="0070C0"/>
                </a:solidFill>
              </a:rPr>
              <a:t>Keep the quotes when you enter these topics in the search box.</a:t>
            </a:r>
            <a:endParaRPr lang="en-US" sz="1400" dirty="0">
              <a:solidFill>
                <a:srgbClr val="0070C0"/>
              </a:solidFill>
            </a:endParaRPr>
          </a:p>
        </p:txBody>
      </p:sp>
      <p:sp>
        <p:nvSpPr>
          <p:cNvPr id="3" name="Title 2"/>
          <p:cNvSpPr>
            <a:spLocks noGrp="1"/>
          </p:cNvSpPr>
          <p:nvPr>
            <p:ph type="title"/>
          </p:nvPr>
        </p:nvSpPr>
        <p:spPr/>
        <p:txBody>
          <a:bodyPr/>
          <a:lstStyle/>
          <a:p>
            <a:r>
              <a:rPr lang="en-US" dirty="0" smtClean="0"/>
              <a:t>More Info</a:t>
            </a:r>
            <a:endParaRPr lang="en-US" dirty="0"/>
          </a:p>
        </p:txBody>
      </p:sp>
    </p:spTree>
    <p:extLst>
      <p:ext uri="{BB962C8B-B14F-4D97-AF65-F5344CB8AC3E}">
        <p14:creationId xmlns:p14="http://schemas.microsoft.com/office/powerpoint/2010/main" val="356092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14400"/>
            <a:ext cx="8229600" cy="3120854"/>
          </a:xfrm>
        </p:spPr>
        <p:txBody>
          <a:bodyPr/>
          <a:lstStyle/>
          <a:p>
            <a:pPr marL="0" indent="0">
              <a:buNone/>
            </a:pPr>
            <a:r>
              <a:rPr lang="en-US" dirty="0" smtClean="0"/>
              <a:t>This lesson teaches you to:</a:t>
            </a:r>
          </a:p>
          <a:p>
            <a:endParaRPr lang="en-US" dirty="0"/>
          </a:p>
          <a:p>
            <a:r>
              <a:rPr lang="en-US" dirty="0" smtClean="0"/>
              <a:t>Be aware of the different ways to create item records.</a:t>
            </a:r>
          </a:p>
          <a:p>
            <a:r>
              <a:rPr lang="en-US" dirty="0" smtClean="0"/>
              <a:t>Manually create new items in the item catalog.</a:t>
            </a:r>
          </a:p>
          <a:p>
            <a:r>
              <a:rPr lang="en-US" dirty="0" smtClean="0"/>
              <a:t>Assign an item to multiple inventories</a:t>
            </a:r>
          </a:p>
          <a:p>
            <a:r>
              <a:rPr lang="en-US" dirty="0" smtClean="0"/>
              <a:t>Edit an item record to add a vendor.</a:t>
            </a:r>
          </a:p>
          <a:p>
            <a:r>
              <a:rPr lang="en-US" dirty="0" smtClean="0"/>
              <a:t>Edit an item inventory record.</a:t>
            </a:r>
          </a:p>
        </p:txBody>
      </p:sp>
      <p:sp>
        <p:nvSpPr>
          <p:cNvPr id="4" name="Title 3"/>
          <p:cNvSpPr>
            <a:spLocks noGrp="1"/>
          </p:cNvSpPr>
          <p:nvPr>
            <p:ph type="title"/>
          </p:nvPr>
        </p:nvSpPr>
        <p:spPr/>
        <p:txBody>
          <a:bodyPr/>
          <a:lstStyle/>
          <a:p>
            <a:r>
              <a:rPr lang="en-US" dirty="0" smtClean="0"/>
              <a:t>Learning Objectives for this Lesson</a:t>
            </a:r>
            <a:endParaRPr lang="en-US" dirty="0"/>
          </a:p>
        </p:txBody>
      </p:sp>
    </p:spTree>
    <p:extLst>
      <p:ext uri="{BB962C8B-B14F-4D97-AF65-F5344CB8AC3E}">
        <p14:creationId xmlns:p14="http://schemas.microsoft.com/office/powerpoint/2010/main" val="957909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767733"/>
          </a:xfrm>
        </p:spPr>
        <p:txBody>
          <a:bodyPr/>
          <a:lstStyle/>
          <a:p>
            <a:pPr marL="0" indent="0">
              <a:buNone/>
            </a:pPr>
            <a:r>
              <a:rPr lang="en-US" sz="2000" dirty="0" smtClean="0"/>
              <a:t>Item </a:t>
            </a:r>
            <a:r>
              <a:rPr lang="en-US" sz="2000" i="1" dirty="0" smtClean="0">
                <a:solidFill>
                  <a:srgbClr val="0070C0"/>
                </a:solidFill>
              </a:rPr>
              <a:t>Status </a:t>
            </a:r>
            <a:r>
              <a:rPr lang="en-US" sz="2000" dirty="0" smtClean="0"/>
              <a:t>values</a:t>
            </a:r>
            <a:r>
              <a:rPr lang="en-US" sz="2000" dirty="0" smtClean="0">
                <a:solidFill>
                  <a:srgbClr val="0070C0"/>
                </a:solidFill>
              </a:rPr>
              <a:t>:</a:t>
            </a:r>
          </a:p>
          <a:p>
            <a:r>
              <a:rPr lang="en-US" sz="2000" dirty="0" smtClean="0">
                <a:solidFill>
                  <a:srgbClr val="0070C0"/>
                </a:solidFill>
              </a:rPr>
              <a:t>Complete</a:t>
            </a:r>
            <a:r>
              <a:rPr lang="en-US" sz="2000" dirty="0" smtClean="0"/>
              <a:t> – An item record that has all of the required information.</a:t>
            </a:r>
          </a:p>
          <a:p>
            <a:r>
              <a:rPr lang="en-US" sz="2000" dirty="0" smtClean="0">
                <a:solidFill>
                  <a:srgbClr val="0070C0"/>
                </a:solidFill>
              </a:rPr>
              <a:t>Incomplete </a:t>
            </a:r>
            <a:r>
              <a:rPr lang="en-US" sz="2000" dirty="0" smtClean="0"/>
              <a:t>– An item record that lacks required information; usually, ordering information: vendor, unit(s) of measure, and prices. Or, the item may not be assigned to an asset location (inventory). </a:t>
            </a:r>
          </a:p>
          <a:p>
            <a:r>
              <a:rPr lang="en-US" sz="2000" dirty="0" smtClean="0">
                <a:solidFill>
                  <a:srgbClr val="0070C0"/>
                </a:solidFill>
              </a:rPr>
              <a:t>Active</a:t>
            </a:r>
            <a:r>
              <a:rPr lang="en-US" sz="2000" dirty="0" smtClean="0"/>
              <a:t> Item – An item used at your site that departments can request/order.</a:t>
            </a:r>
          </a:p>
          <a:p>
            <a:r>
              <a:rPr lang="en-US" sz="2000" dirty="0">
                <a:solidFill>
                  <a:srgbClr val="0070C0"/>
                </a:solidFill>
              </a:rPr>
              <a:t>Inactive</a:t>
            </a:r>
            <a:r>
              <a:rPr lang="en-US" sz="2000" dirty="0"/>
              <a:t> item – An item that is currently not being used. An item can be made "inactive" if the on-hand quantity is zero or greater than </a:t>
            </a:r>
            <a:r>
              <a:rPr lang="en-US" sz="2000" dirty="0" smtClean="0"/>
              <a:t>zero.</a:t>
            </a:r>
            <a:br>
              <a:rPr lang="en-US" sz="2000" dirty="0" smtClean="0"/>
            </a:br>
            <a:r>
              <a:rPr lang="en-US" sz="2000" dirty="0" smtClean="0"/>
              <a:t>The </a:t>
            </a:r>
            <a:r>
              <a:rPr lang="en-US" sz="2000" dirty="0"/>
              <a:t>system will not accept purchase orders that contain "inactive" items. </a:t>
            </a:r>
            <a:r>
              <a:rPr lang="en-US" sz="2000" dirty="0" smtClean="0"/>
              <a:t>However, existing backorders are retained </a:t>
            </a:r>
            <a:r>
              <a:rPr lang="en-US" sz="2000" dirty="0"/>
              <a:t>and can be relieved through receipts. </a:t>
            </a:r>
            <a:endParaRPr lang="en-US" sz="2000" dirty="0" smtClean="0"/>
          </a:p>
          <a:p>
            <a:pPr marL="0" indent="0">
              <a:buNone/>
            </a:pPr>
            <a:r>
              <a:rPr lang="en-US" sz="2000" dirty="0">
                <a:solidFill>
                  <a:srgbClr val="0070C0"/>
                </a:solidFill>
              </a:rPr>
              <a:t>Product Index Layer </a:t>
            </a:r>
            <a:r>
              <a:rPr lang="en-US" sz="2000" dirty="0"/>
              <a:t>(PIL) - A cross-referenced index of item records by manufacturer, MIN, vendor, and VIN that allows contract and hospital items to be matched without intensive data cleansing. </a:t>
            </a:r>
          </a:p>
          <a:p>
            <a:endParaRPr lang="en-US" dirty="0"/>
          </a:p>
        </p:txBody>
      </p:sp>
      <p:sp>
        <p:nvSpPr>
          <p:cNvPr id="3" name="Title 2"/>
          <p:cNvSpPr>
            <a:spLocks noGrp="1"/>
          </p:cNvSpPr>
          <p:nvPr>
            <p:ph type="title"/>
          </p:nvPr>
        </p:nvSpPr>
        <p:spPr/>
        <p:txBody>
          <a:bodyPr>
            <a:normAutofit/>
          </a:bodyPr>
          <a:lstStyle/>
          <a:p>
            <a:r>
              <a:rPr lang="en-US" dirty="0" smtClean="0"/>
              <a:t>Terms</a:t>
            </a:r>
            <a:endParaRPr lang="en-US" dirty="0"/>
          </a:p>
        </p:txBody>
      </p:sp>
    </p:spTree>
    <p:extLst>
      <p:ext uri="{BB962C8B-B14F-4D97-AF65-F5344CB8AC3E}">
        <p14:creationId xmlns:p14="http://schemas.microsoft.com/office/powerpoint/2010/main" val="1347628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250668"/>
          </a:xfrm>
        </p:spPr>
        <p:txBody>
          <a:bodyPr/>
          <a:lstStyle/>
          <a:p>
            <a:r>
              <a:rPr lang="en-US" sz="2000" dirty="0" smtClean="0">
                <a:solidFill>
                  <a:srgbClr val="0070C0"/>
                </a:solidFill>
              </a:rPr>
              <a:t>Manually, </a:t>
            </a:r>
            <a:r>
              <a:rPr lang="en-US" sz="2000" dirty="0" smtClean="0"/>
              <a:t>using </a:t>
            </a:r>
            <a:r>
              <a:rPr lang="en-US" sz="2000" i="1" dirty="0" smtClean="0">
                <a:solidFill>
                  <a:srgbClr val="0070C0"/>
                </a:solidFill>
              </a:rPr>
              <a:t>Consolidated Item Add </a:t>
            </a:r>
            <a:r>
              <a:rPr lang="en-US" sz="2000" dirty="0" smtClean="0"/>
              <a:t>in the Materials Management </a:t>
            </a:r>
            <a:r>
              <a:rPr lang="en-US" sz="2000" i="1" dirty="0" smtClean="0"/>
              <a:t>Inventory</a:t>
            </a:r>
            <a:r>
              <a:rPr lang="en-US" sz="2000" dirty="0" smtClean="0"/>
              <a:t> menu. </a:t>
            </a:r>
          </a:p>
          <a:p>
            <a:r>
              <a:rPr lang="en-US" sz="2000" dirty="0" smtClean="0"/>
              <a:t>Through an </a:t>
            </a:r>
            <a:r>
              <a:rPr lang="en-US" sz="2000" dirty="0" smtClean="0">
                <a:solidFill>
                  <a:srgbClr val="0070C0"/>
                </a:solidFill>
              </a:rPr>
              <a:t>EDI 832 vendor catalog import</a:t>
            </a:r>
            <a:r>
              <a:rPr lang="en-US" sz="2000" dirty="0" smtClean="0"/>
              <a:t>. </a:t>
            </a:r>
          </a:p>
          <a:p>
            <a:pPr marL="0" indent="0">
              <a:buNone/>
            </a:pPr>
            <a:r>
              <a:rPr lang="en-US" sz="2000" dirty="0" smtClean="0"/>
              <a:t>     (Users with the role “Buyer” have permissions for this method.)</a:t>
            </a:r>
            <a:endParaRPr lang="en-US" sz="2000" dirty="0"/>
          </a:p>
          <a:p>
            <a:r>
              <a:rPr lang="en-US" sz="2000" dirty="0" smtClean="0"/>
              <a:t>Via an </a:t>
            </a:r>
            <a:r>
              <a:rPr lang="en-US" sz="2000" dirty="0" smtClean="0">
                <a:solidFill>
                  <a:srgbClr val="0070C0"/>
                </a:solidFill>
              </a:rPr>
              <a:t>item mass maintenance import</a:t>
            </a:r>
            <a:r>
              <a:rPr lang="en-US" sz="2000" dirty="0" smtClean="0"/>
              <a:t>.</a:t>
            </a:r>
          </a:p>
          <a:p>
            <a:pPr marL="0" indent="0">
              <a:buNone/>
            </a:pPr>
            <a:endParaRPr lang="en-US" sz="1800" dirty="0"/>
          </a:p>
          <a:p>
            <a:pPr>
              <a:buFont typeface="Arial" panose="020B0604020202020204" pitchFamily="34" charset="0"/>
              <a:buChar char="•"/>
            </a:pPr>
            <a:r>
              <a:rPr lang="en-US" sz="1800" dirty="0" smtClean="0"/>
              <a:t>Tools on the EDI 832 import panels also let you accept vendor changes to items.</a:t>
            </a:r>
          </a:p>
          <a:p>
            <a:pPr>
              <a:buFont typeface="Arial" panose="020B0604020202020204" pitchFamily="34" charset="0"/>
              <a:buChar char="•"/>
            </a:pPr>
            <a:r>
              <a:rPr lang="en-US" sz="1800" dirty="0" smtClean="0"/>
              <a:t>Item mass maintenance can be used to change or delete items, as well </a:t>
            </a:r>
            <a:r>
              <a:rPr lang="en-US" sz="1800" smtClean="0"/>
              <a:t>as </a:t>
            </a:r>
            <a:r>
              <a:rPr lang="en-US" sz="1800" smtClean="0"/>
              <a:t>to add </a:t>
            </a:r>
            <a:r>
              <a:rPr lang="en-US" sz="1800" dirty="0" smtClean="0"/>
              <a:t>items.</a:t>
            </a:r>
          </a:p>
          <a:p>
            <a:pPr marL="0" indent="0">
              <a:buNone/>
            </a:pPr>
            <a:endParaRPr lang="en-US" sz="1800" dirty="0" smtClean="0"/>
          </a:p>
          <a:p>
            <a:pPr marL="0" indent="0">
              <a:buNone/>
            </a:pPr>
            <a:r>
              <a:rPr lang="en-US" sz="1800" dirty="0" smtClean="0">
                <a:solidFill>
                  <a:srgbClr val="0070C0"/>
                </a:solidFill>
              </a:rPr>
              <a:t>Deleting an item </a:t>
            </a:r>
            <a:r>
              <a:rPr lang="en-US" sz="1800" dirty="0" smtClean="0"/>
              <a:t>has some conditions:</a:t>
            </a:r>
          </a:p>
          <a:p>
            <a:pPr>
              <a:buFont typeface="Arial" panose="020B0604020202020204" pitchFamily="34" charset="0"/>
              <a:buChar char="•"/>
            </a:pPr>
            <a:r>
              <a:rPr lang="en-US" sz="1800" dirty="0"/>
              <a:t>You may not delete an item if the item has on-hand quantity, backordered quantity, transfer quantity, purchase order quantity, or requisition quantity</a:t>
            </a:r>
            <a:r>
              <a:rPr lang="en-US" sz="1800" dirty="0" smtClean="0"/>
              <a:t>.</a:t>
            </a:r>
          </a:p>
          <a:p>
            <a:pPr>
              <a:buFont typeface="Arial" panose="020B0604020202020204" pitchFamily="34" charset="0"/>
              <a:buChar char="•"/>
            </a:pPr>
            <a:r>
              <a:rPr lang="en-US" sz="1800" dirty="0" smtClean="0"/>
              <a:t>Also, you cannot delete an item </a:t>
            </a:r>
            <a:r>
              <a:rPr lang="en-US" sz="1800" dirty="0"/>
              <a:t>if purchase orders for the item exist and have the </a:t>
            </a:r>
            <a:r>
              <a:rPr lang="en-US" sz="1800" i="1" dirty="0"/>
              <a:t>Status</a:t>
            </a:r>
            <a:r>
              <a:rPr lang="en-US" sz="1800" dirty="0"/>
              <a:t> </a:t>
            </a:r>
            <a:r>
              <a:rPr lang="en-US" sz="1800" b="1" dirty="0"/>
              <a:t>Unmatched</a:t>
            </a:r>
            <a:r>
              <a:rPr lang="en-US" sz="1800" dirty="0"/>
              <a:t>, </a:t>
            </a:r>
            <a:r>
              <a:rPr lang="en-US" sz="1800" b="1" dirty="0"/>
              <a:t>Part-Matched</a:t>
            </a:r>
            <a:r>
              <a:rPr lang="en-US" sz="1800" dirty="0"/>
              <a:t>, </a:t>
            </a:r>
            <a:r>
              <a:rPr lang="en-US" sz="1800" b="1" dirty="0"/>
              <a:t>Exception</a:t>
            </a:r>
            <a:r>
              <a:rPr lang="en-US" sz="1800" dirty="0"/>
              <a:t>, or </a:t>
            </a:r>
            <a:r>
              <a:rPr lang="en-US" sz="1800" b="1" dirty="0"/>
              <a:t>In-Process</a:t>
            </a:r>
            <a:r>
              <a:rPr lang="en-US" sz="1800" dirty="0"/>
              <a:t>. </a:t>
            </a:r>
          </a:p>
        </p:txBody>
      </p:sp>
      <p:sp>
        <p:nvSpPr>
          <p:cNvPr id="3" name="Title 2"/>
          <p:cNvSpPr>
            <a:spLocks noGrp="1"/>
          </p:cNvSpPr>
          <p:nvPr>
            <p:ph type="title"/>
          </p:nvPr>
        </p:nvSpPr>
        <p:spPr/>
        <p:txBody>
          <a:bodyPr>
            <a:normAutofit/>
          </a:bodyPr>
          <a:lstStyle/>
          <a:p>
            <a:r>
              <a:rPr lang="en-US" dirty="0" smtClean="0"/>
              <a:t>Methods of Creating Item Records</a:t>
            </a:r>
            <a:endParaRPr lang="en-US" dirty="0"/>
          </a:p>
        </p:txBody>
      </p:sp>
    </p:spTree>
    <p:extLst>
      <p:ext uri="{BB962C8B-B14F-4D97-AF65-F5344CB8AC3E}">
        <p14:creationId xmlns:p14="http://schemas.microsoft.com/office/powerpoint/2010/main" val="1025288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830997"/>
          </a:xfrm>
        </p:spPr>
        <p:txBody>
          <a:bodyPr/>
          <a:lstStyle/>
          <a:p>
            <a:r>
              <a:rPr lang="en-US" dirty="0" smtClean="0"/>
              <a:t>Items are created manually, one at a time using </a:t>
            </a:r>
            <a:r>
              <a:rPr lang="en-US" dirty="0" smtClean="0">
                <a:solidFill>
                  <a:srgbClr val="0070C0"/>
                </a:solidFill>
              </a:rPr>
              <a:t>Consolidated Item Add</a:t>
            </a:r>
            <a:r>
              <a:rPr lang="en-US" dirty="0" smtClean="0"/>
              <a:t>.</a:t>
            </a:r>
            <a:endParaRPr lang="en-US" dirty="0"/>
          </a:p>
        </p:txBody>
      </p:sp>
      <p:sp>
        <p:nvSpPr>
          <p:cNvPr id="3" name="Title 2"/>
          <p:cNvSpPr>
            <a:spLocks noGrp="1"/>
          </p:cNvSpPr>
          <p:nvPr>
            <p:ph type="title"/>
          </p:nvPr>
        </p:nvSpPr>
        <p:spPr/>
        <p:txBody>
          <a:bodyPr/>
          <a:lstStyle/>
          <a:p>
            <a:r>
              <a:rPr lang="en-US" dirty="0"/>
              <a:t>Create / Edit Item </a:t>
            </a:r>
            <a:r>
              <a:rPr lang="en-US" dirty="0" smtClean="0"/>
              <a:t>Records: Manually Create an Item</a:t>
            </a:r>
            <a:endParaRPr lang="en-US" dirty="0"/>
          </a:p>
        </p:txBody>
      </p:sp>
    </p:spTree>
    <p:extLst>
      <p:ext uri="{BB962C8B-B14F-4D97-AF65-F5344CB8AC3E}">
        <p14:creationId xmlns:p14="http://schemas.microsoft.com/office/powerpoint/2010/main" val="417941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1588127"/>
          </a:xfrm>
        </p:spPr>
        <p:txBody>
          <a:bodyPr/>
          <a:lstStyle/>
          <a:p>
            <a:r>
              <a:rPr lang="en-US" sz="1800" dirty="0" smtClean="0">
                <a:solidFill>
                  <a:srgbClr val="0070C0"/>
                </a:solidFill>
              </a:rPr>
              <a:t>Consolidated Item Add </a:t>
            </a:r>
            <a:r>
              <a:rPr lang="en-US" sz="1800" dirty="0" smtClean="0"/>
              <a:t>lets you create individual items. “Consolidated” means that  you can define the item, add vendor ordering information, and assign the item to one or more asset locations all at once.</a:t>
            </a:r>
          </a:p>
          <a:p>
            <a:r>
              <a:rPr lang="en-US" sz="1800" dirty="0" smtClean="0"/>
              <a:t>Here is the location of </a:t>
            </a:r>
            <a:r>
              <a:rPr lang="en-US" sz="1800" dirty="0" smtClean="0">
                <a:solidFill>
                  <a:srgbClr val="0070C0"/>
                </a:solidFill>
              </a:rPr>
              <a:t>Consolidated Item Add</a:t>
            </a:r>
            <a:r>
              <a:rPr lang="en-US" sz="1800" dirty="0" smtClean="0"/>
              <a:t>:</a:t>
            </a:r>
          </a:p>
          <a:p>
            <a:pPr marL="0" indent="0">
              <a:buNone/>
            </a:pPr>
            <a:r>
              <a:rPr lang="en-US" sz="1600" dirty="0" smtClean="0"/>
              <a:t>     </a:t>
            </a:r>
            <a:r>
              <a:rPr lang="en-US" sz="1600" i="1" dirty="0" smtClean="0">
                <a:solidFill>
                  <a:srgbClr val="0070C0"/>
                </a:solidFill>
              </a:rPr>
              <a:t>Materials Management main Contents &gt; Inventory &gt; Consolidated Item Add</a:t>
            </a:r>
          </a:p>
        </p:txBody>
      </p:sp>
      <p:sp>
        <p:nvSpPr>
          <p:cNvPr id="3" name="Title 2"/>
          <p:cNvSpPr>
            <a:spLocks noGrp="1"/>
          </p:cNvSpPr>
          <p:nvPr>
            <p:ph type="title"/>
          </p:nvPr>
        </p:nvSpPr>
        <p:spPr/>
        <p:txBody>
          <a:bodyPr>
            <a:normAutofit fontScale="90000"/>
          </a:bodyPr>
          <a:lstStyle/>
          <a:p>
            <a:r>
              <a:rPr lang="en-US" dirty="0"/>
              <a:t>Create / Edit Item Records: </a:t>
            </a:r>
            <a:r>
              <a:rPr lang="en-US" dirty="0" smtClean="0"/>
              <a:t>Open Consolidated Item Add</a:t>
            </a:r>
            <a:endParaRPr lang="en-US" dirty="0"/>
          </a:p>
        </p:txBody>
      </p:sp>
      <p:sp>
        <p:nvSpPr>
          <p:cNvPr id="5" name="TextBox 4"/>
          <p:cNvSpPr txBox="1"/>
          <p:nvPr/>
        </p:nvSpPr>
        <p:spPr>
          <a:xfrm>
            <a:off x="205580" y="5902181"/>
            <a:ext cx="8675953" cy="1015663"/>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t>Note: </a:t>
            </a:r>
            <a:r>
              <a:rPr lang="en-US" sz="1400" dirty="0" smtClean="0"/>
              <a:t>The Item Catalog contains a </a:t>
            </a:r>
            <a:r>
              <a:rPr lang="en-US" sz="1400" b="1" dirty="0" smtClean="0">
                <a:solidFill>
                  <a:srgbClr val="0070C0"/>
                </a:solidFill>
              </a:rPr>
              <a:t>New</a:t>
            </a:r>
            <a:r>
              <a:rPr lang="en-US" sz="1400" dirty="0" smtClean="0"/>
              <a:t> button which you </a:t>
            </a:r>
            <a:r>
              <a:rPr lang="en-US" sz="1400" i="1" dirty="0" smtClean="0"/>
              <a:t>can </a:t>
            </a:r>
            <a:r>
              <a:rPr lang="en-US" sz="1400" dirty="0"/>
              <a:t>use </a:t>
            </a:r>
            <a:r>
              <a:rPr lang="en-US" sz="1400" dirty="0" smtClean="0"/>
              <a:t> to </a:t>
            </a:r>
            <a:r>
              <a:rPr lang="en-US" sz="1400" dirty="0"/>
              <a:t>create items; however, this </a:t>
            </a:r>
            <a:r>
              <a:rPr lang="en-US" sz="1400" dirty="0" smtClean="0"/>
              <a:t>approach </a:t>
            </a:r>
            <a:r>
              <a:rPr lang="en-US" sz="1400" dirty="0"/>
              <a:t>is </a:t>
            </a:r>
            <a:r>
              <a:rPr lang="en-US" sz="1400" dirty="0">
                <a:solidFill>
                  <a:srgbClr val="0070C0"/>
                </a:solidFill>
              </a:rPr>
              <a:t>not recommended </a:t>
            </a:r>
            <a:r>
              <a:rPr lang="en-US" sz="1400" dirty="0"/>
              <a:t>because then you have to go back and edit the item to enter vendor information.</a:t>
            </a:r>
          </a:p>
          <a:p>
            <a:pPr marL="285750" indent="-285750">
              <a:buFont typeface="Arial" panose="020B0604020202020204" pitchFamily="34" charset="0"/>
              <a:buChar char="•"/>
            </a:pPr>
            <a:endParaRPr lang="en-US" dirty="0"/>
          </a:p>
        </p:txBody>
      </p:sp>
      <p:pic>
        <p:nvPicPr>
          <p:cNvPr id="1026" name="Picture 2" descr="C:\Users\acorrig1\AppData\Local\Temp\SNAGHTML112a4e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309" y="2644174"/>
            <a:ext cx="2208849" cy="311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270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Create / Edit Item Records: </a:t>
            </a:r>
            <a:r>
              <a:rPr lang="en-US" sz="2000" dirty="0" smtClean="0"/>
              <a:t>Consolidated Item Add - General</a:t>
            </a:r>
            <a:endParaRPr lang="en-US" sz="2000" dirty="0"/>
          </a:p>
        </p:txBody>
      </p:sp>
      <p:sp>
        <p:nvSpPr>
          <p:cNvPr id="5" name="Rectangle 4"/>
          <p:cNvSpPr/>
          <p:nvPr/>
        </p:nvSpPr>
        <p:spPr>
          <a:xfrm>
            <a:off x="4376057" y="1447800"/>
            <a:ext cx="544286" cy="37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TextBox 6"/>
          <p:cNvSpPr txBox="1"/>
          <p:nvPr/>
        </p:nvSpPr>
        <p:spPr>
          <a:xfrm>
            <a:off x="9229" y="1166632"/>
            <a:ext cx="3594538" cy="5478423"/>
          </a:xfrm>
          <a:prstGeom prst="rect">
            <a:avLst/>
          </a:prstGeom>
          <a:noFill/>
        </p:spPr>
        <p:txBody>
          <a:bodyPr wrap="square" rtlCol="0">
            <a:spAutoFit/>
          </a:bodyPr>
          <a:lstStyle/>
          <a:p>
            <a:r>
              <a:rPr lang="en-US" dirty="0" smtClean="0">
                <a:solidFill>
                  <a:srgbClr val="0070C0"/>
                </a:solidFill>
                <a:sym typeface="Wingdings" panose="05000000000000000000" pitchFamily="2" charset="2"/>
              </a:rPr>
              <a:t> </a:t>
            </a:r>
            <a:r>
              <a:rPr lang="en-US" i="1" dirty="0" smtClean="0"/>
              <a:t>Item Numbers</a:t>
            </a:r>
            <a:r>
              <a:rPr lang="en-US" dirty="0" smtClean="0"/>
              <a:t> are generated automatically, or you can create them. Manual item numbers must have an initial alpha character.</a:t>
            </a:r>
            <a:br>
              <a:rPr lang="en-US" dirty="0" smtClean="0"/>
            </a:br>
            <a:endParaRPr lang="en-US" sz="1100" dirty="0" smtClean="0"/>
          </a:p>
          <a:p>
            <a:r>
              <a:rPr lang="en-US" dirty="0" smtClean="0">
                <a:solidFill>
                  <a:srgbClr val="0070C0"/>
                </a:solidFill>
                <a:sym typeface="Wingdings" panose="05000000000000000000" pitchFamily="2" charset="2"/>
              </a:rPr>
              <a:t> </a:t>
            </a:r>
            <a:r>
              <a:rPr lang="en-US" dirty="0" smtClean="0"/>
              <a:t>Item </a:t>
            </a:r>
            <a:r>
              <a:rPr lang="en-US" i="1" dirty="0" smtClean="0"/>
              <a:t>Status</a:t>
            </a:r>
            <a:r>
              <a:rPr lang="en-US" dirty="0" smtClean="0"/>
              <a:t> becomes </a:t>
            </a:r>
            <a:r>
              <a:rPr lang="en-US" b="1" dirty="0" smtClean="0"/>
              <a:t>Active</a:t>
            </a:r>
            <a:r>
              <a:rPr lang="en-US" dirty="0" smtClean="0"/>
              <a:t> </a:t>
            </a:r>
            <a:br>
              <a:rPr lang="en-US" dirty="0" smtClean="0"/>
            </a:br>
            <a:r>
              <a:rPr lang="en-US" dirty="0" smtClean="0"/>
              <a:t>when all required fields are entered and an asset location assigned. Else, </a:t>
            </a:r>
            <a:r>
              <a:rPr lang="en-US" i="1" dirty="0" smtClean="0"/>
              <a:t>Status</a:t>
            </a:r>
            <a:r>
              <a:rPr lang="en-US" dirty="0" smtClean="0"/>
              <a:t> changes to </a:t>
            </a:r>
            <a:r>
              <a:rPr lang="en-US" b="1" dirty="0" smtClean="0"/>
              <a:t>Inactive</a:t>
            </a:r>
            <a:r>
              <a:rPr lang="en-US" dirty="0" smtClean="0"/>
              <a:t> when you save.</a:t>
            </a:r>
            <a:r>
              <a:rPr lang="en-US" sz="1100" dirty="0" smtClean="0"/>
              <a:t/>
            </a:r>
            <a:br>
              <a:rPr lang="en-US" sz="1100" dirty="0" smtClean="0"/>
            </a:br>
            <a:endParaRPr lang="en-US" sz="1100" dirty="0" smtClean="0"/>
          </a:p>
          <a:p>
            <a:r>
              <a:rPr lang="en-US" dirty="0" smtClean="0">
                <a:solidFill>
                  <a:srgbClr val="0070C0"/>
                </a:solidFill>
                <a:sym typeface="Wingdings" panose="05000000000000000000" pitchFamily="2" charset="2"/>
              </a:rPr>
              <a:t> </a:t>
            </a:r>
            <a:r>
              <a:rPr lang="en-US" dirty="0" smtClean="0">
                <a:sym typeface="Wingdings" panose="05000000000000000000" pitchFamily="2" charset="2"/>
              </a:rPr>
              <a:t>Enter</a:t>
            </a:r>
            <a:r>
              <a:rPr lang="en-US" dirty="0" smtClean="0">
                <a:solidFill>
                  <a:srgbClr val="0070C0"/>
                </a:solidFill>
                <a:sym typeface="Wingdings" panose="05000000000000000000" pitchFamily="2" charset="2"/>
              </a:rPr>
              <a:t> </a:t>
            </a:r>
            <a:r>
              <a:rPr lang="en-US" dirty="0" smtClean="0">
                <a:sym typeface="Wingdings" panose="05000000000000000000" pitchFamily="2" charset="2"/>
              </a:rPr>
              <a:t>an </a:t>
            </a:r>
            <a:r>
              <a:rPr lang="en-US" i="1" dirty="0" smtClean="0"/>
              <a:t>Item Class </a:t>
            </a:r>
            <a:r>
              <a:rPr lang="en-US" dirty="0" smtClean="0"/>
              <a:t>and </a:t>
            </a:r>
            <a:r>
              <a:rPr lang="en-US" i="1" dirty="0" smtClean="0"/>
              <a:t>SubClass </a:t>
            </a:r>
            <a:r>
              <a:rPr lang="en-US" dirty="0" smtClean="0"/>
              <a:t>if used at your site.</a:t>
            </a:r>
            <a:r>
              <a:rPr lang="en-US" sz="1100" dirty="0" smtClean="0"/>
              <a:t/>
            </a:r>
            <a:br>
              <a:rPr lang="en-US" sz="1100" dirty="0" smtClean="0"/>
            </a:br>
            <a:endParaRPr lang="en-US" sz="1100" dirty="0" smtClean="0"/>
          </a:p>
          <a:p>
            <a:r>
              <a:rPr lang="en-US" dirty="0" smtClean="0">
                <a:solidFill>
                  <a:srgbClr val="0070C0"/>
                </a:solidFill>
                <a:sym typeface="Wingdings" panose="05000000000000000000" pitchFamily="2" charset="2"/>
              </a:rPr>
              <a:t> </a:t>
            </a:r>
            <a:r>
              <a:rPr lang="en-US" dirty="0" smtClean="0">
                <a:sym typeface="Wingdings" panose="05000000000000000000" pitchFamily="2" charset="2"/>
              </a:rPr>
              <a:t>In </a:t>
            </a:r>
            <a:r>
              <a:rPr lang="en-US" i="1" dirty="0" smtClean="0"/>
              <a:t>…Stock Quantity </a:t>
            </a:r>
            <a:r>
              <a:rPr lang="en-US" dirty="0" smtClean="0"/>
              <a:t>fields, you may wish to enter values later when item usage is known.</a:t>
            </a:r>
            <a:r>
              <a:rPr lang="en-US" sz="1100" dirty="0" smtClean="0"/>
              <a:t/>
            </a:r>
            <a:br>
              <a:rPr lang="en-US" sz="1100" dirty="0" smtClean="0"/>
            </a:br>
            <a:endParaRPr lang="en-US" sz="1100" dirty="0" smtClean="0"/>
          </a:p>
          <a:p>
            <a:r>
              <a:rPr lang="en-US" dirty="0" smtClean="0">
                <a:solidFill>
                  <a:srgbClr val="0070C0"/>
                </a:solidFill>
                <a:sym typeface="Wingdings" panose="05000000000000000000" pitchFamily="2" charset="2"/>
              </a:rPr>
              <a:t> </a:t>
            </a:r>
            <a:r>
              <a:rPr lang="en-US" dirty="0" smtClean="0">
                <a:sym typeface="Wingdings" panose="05000000000000000000" pitchFamily="2" charset="2"/>
              </a:rPr>
              <a:t>In</a:t>
            </a:r>
            <a:r>
              <a:rPr lang="en-US" dirty="0" smtClean="0">
                <a:solidFill>
                  <a:srgbClr val="0070C0"/>
                </a:solidFill>
                <a:sym typeface="Wingdings" panose="05000000000000000000" pitchFamily="2" charset="2"/>
              </a:rPr>
              <a:t> </a:t>
            </a:r>
            <a:r>
              <a:rPr lang="en-US" i="1" dirty="0" smtClean="0"/>
              <a:t>Patient Expense Code </a:t>
            </a:r>
            <a:r>
              <a:rPr lang="en-US" dirty="0" smtClean="0"/>
              <a:t>fields, select expense codes. (</a:t>
            </a:r>
            <a:r>
              <a:rPr lang="en-US" i="1" dirty="0" smtClean="0">
                <a:solidFill>
                  <a:srgbClr val="0070C0"/>
                </a:solidFill>
              </a:rPr>
              <a:t>Expense Code </a:t>
            </a:r>
            <a:r>
              <a:rPr lang="en-US" dirty="0" smtClean="0"/>
              <a:t>are in a table.)</a:t>
            </a:r>
            <a:endParaRPr lang="en-US" dirty="0"/>
          </a:p>
        </p:txBody>
      </p:sp>
      <p:pic>
        <p:nvPicPr>
          <p:cNvPr id="2050" name="Picture 2" descr="C:\Users\acorrig1\AppData\Local\Temp\SNAGHTML113358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538" y="1164035"/>
            <a:ext cx="5481145" cy="53011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94538" y="6439520"/>
            <a:ext cx="4277710" cy="338554"/>
          </a:xfrm>
          <a:prstGeom prst="rect">
            <a:avLst/>
          </a:prstGeom>
          <a:noFill/>
        </p:spPr>
        <p:txBody>
          <a:bodyPr wrap="square" rtlCol="0">
            <a:spAutoFit/>
          </a:bodyPr>
          <a:lstStyle/>
          <a:p>
            <a:r>
              <a:rPr lang="en-US" sz="1600" dirty="0" smtClean="0"/>
              <a:t>Click </a:t>
            </a:r>
            <a:r>
              <a:rPr lang="en-US" sz="1600" b="1" dirty="0" smtClean="0">
                <a:solidFill>
                  <a:srgbClr val="0070C0"/>
                </a:solidFill>
              </a:rPr>
              <a:t>Help</a:t>
            </a:r>
            <a:r>
              <a:rPr lang="en-US" sz="1600" dirty="0" smtClean="0"/>
              <a:t> for detailed explanations of fields.</a:t>
            </a:r>
            <a:endParaRPr lang="en-US" sz="1600" dirty="0"/>
          </a:p>
        </p:txBody>
      </p:sp>
      <p:sp>
        <p:nvSpPr>
          <p:cNvPr id="4" name="TextBox 3"/>
          <p:cNvSpPr txBox="1"/>
          <p:nvPr/>
        </p:nvSpPr>
        <p:spPr>
          <a:xfrm>
            <a:off x="144966" y="768091"/>
            <a:ext cx="3323064" cy="369332"/>
          </a:xfrm>
          <a:prstGeom prst="rect">
            <a:avLst/>
          </a:prstGeom>
          <a:noFill/>
        </p:spPr>
        <p:txBody>
          <a:bodyPr wrap="square" rtlCol="0">
            <a:spAutoFit/>
          </a:bodyPr>
          <a:lstStyle/>
          <a:p>
            <a:r>
              <a:rPr lang="en-US" dirty="0" smtClean="0"/>
              <a:t>Start with the </a:t>
            </a:r>
            <a:r>
              <a:rPr lang="en-US" i="1" dirty="0" smtClean="0">
                <a:solidFill>
                  <a:srgbClr val="0070C0"/>
                </a:solidFill>
              </a:rPr>
              <a:t>General</a:t>
            </a:r>
            <a:r>
              <a:rPr lang="en-US" dirty="0" smtClean="0"/>
              <a:t> panel.</a:t>
            </a:r>
            <a:endParaRPr lang="en-US" sz="2400" dirty="0"/>
          </a:p>
        </p:txBody>
      </p:sp>
      <p:sp>
        <p:nvSpPr>
          <p:cNvPr id="6" name="TextBox 5"/>
          <p:cNvSpPr txBox="1"/>
          <p:nvPr/>
        </p:nvSpPr>
        <p:spPr>
          <a:xfrm>
            <a:off x="3137338" y="813510"/>
            <a:ext cx="1092820" cy="307777"/>
          </a:xfrm>
          <a:prstGeom prst="rect">
            <a:avLst/>
          </a:prstGeom>
          <a:noFill/>
        </p:spPr>
        <p:txBody>
          <a:bodyPr wrap="square" rtlCol="0">
            <a:spAutoFit/>
          </a:bodyPr>
          <a:lstStyle/>
          <a:p>
            <a:r>
              <a:rPr lang="en-US" sz="1400" dirty="0" smtClean="0">
                <a:solidFill>
                  <a:srgbClr val="0070C0"/>
                </a:solidFill>
              </a:rPr>
              <a:t>Some tips:</a:t>
            </a:r>
            <a:endParaRPr lang="en-US" sz="1400" dirty="0">
              <a:solidFill>
                <a:srgbClr val="0070C0"/>
              </a:solidFill>
            </a:endParaRPr>
          </a:p>
        </p:txBody>
      </p:sp>
    </p:spTree>
    <p:extLst>
      <p:ext uri="{BB962C8B-B14F-4D97-AF65-F5344CB8AC3E}">
        <p14:creationId xmlns:p14="http://schemas.microsoft.com/office/powerpoint/2010/main" val="1671138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43962" y="982586"/>
            <a:ext cx="3015956" cy="3028521"/>
          </a:xfrm>
        </p:spPr>
        <p:txBody>
          <a:bodyPr/>
          <a:lstStyle/>
          <a:p>
            <a:pPr marL="0" indent="0">
              <a:buNone/>
            </a:pPr>
            <a:r>
              <a:rPr lang="en-US" sz="1800" dirty="0" smtClean="0">
                <a:solidFill>
                  <a:srgbClr val="0070C0"/>
                </a:solidFill>
              </a:rPr>
              <a:t>Vendor information </a:t>
            </a:r>
            <a:r>
              <a:rPr lang="en-US" sz="1800" dirty="0" smtClean="0"/>
              <a:t>is crucial to making the item complete and usable</a:t>
            </a:r>
          </a:p>
          <a:p>
            <a:pPr marL="0" indent="0">
              <a:buNone/>
            </a:pPr>
            <a:r>
              <a:rPr lang="en-US" sz="1800" dirty="0" smtClean="0">
                <a:solidFill>
                  <a:srgbClr val="0070C0"/>
                </a:solidFill>
                <a:sym typeface="Wingdings" panose="05000000000000000000" pitchFamily="2" charset="2"/>
              </a:rPr>
              <a:t> </a:t>
            </a:r>
            <a:r>
              <a:rPr lang="en-US" sz="1800" dirty="0" smtClean="0"/>
              <a:t>Enter the vendor and manufacturer information at the top of the panel. </a:t>
            </a:r>
          </a:p>
          <a:p>
            <a:pPr marL="0" indent="0">
              <a:buNone/>
            </a:pPr>
            <a:r>
              <a:rPr lang="en-US" sz="1800" dirty="0" smtClean="0">
                <a:solidFill>
                  <a:srgbClr val="0070C0"/>
                </a:solidFill>
                <a:sym typeface="Wingdings" panose="05000000000000000000" pitchFamily="2" charset="2"/>
              </a:rPr>
              <a:t> </a:t>
            </a:r>
            <a:r>
              <a:rPr lang="en-US" sz="1800" dirty="0" smtClean="0"/>
              <a:t>Enter UOMs and prices for each use at the bottom. </a:t>
            </a:r>
            <a:r>
              <a:rPr lang="en-US" sz="1800" dirty="0">
                <a:solidFill>
                  <a:srgbClr val="0070C0"/>
                </a:solidFill>
                <a:sym typeface="Wingdings" panose="05000000000000000000" pitchFamily="2" charset="2"/>
              </a:rPr>
              <a:t> </a:t>
            </a:r>
            <a:r>
              <a:rPr lang="en-US" sz="1800" dirty="0" smtClean="0"/>
              <a:t>A lowest UOM is required.</a:t>
            </a:r>
          </a:p>
          <a:p>
            <a:pPr marL="0" indent="0">
              <a:buNone/>
            </a:pPr>
            <a:r>
              <a:rPr lang="en-US" sz="1800" dirty="0" smtClean="0"/>
              <a:t>The inset is an example. </a:t>
            </a:r>
            <a:endParaRPr lang="en-US" sz="1800" dirty="0"/>
          </a:p>
        </p:txBody>
      </p:sp>
      <p:sp>
        <p:nvSpPr>
          <p:cNvPr id="3" name="Title 2"/>
          <p:cNvSpPr>
            <a:spLocks noGrp="1"/>
          </p:cNvSpPr>
          <p:nvPr>
            <p:ph type="title"/>
          </p:nvPr>
        </p:nvSpPr>
        <p:spPr/>
        <p:txBody>
          <a:bodyPr>
            <a:normAutofit fontScale="90000"/>
          </a:bodyPr>
          <a:lstStyle/>
          <a:p>
            <a:r>
              <a:rPr lang="en-US" dirty="0"/>
              <a:t>Create / Edit Item Records: Consolidated Item Add </a:t>
            </a:r>
            <a:r>
              <a:rPr lang="en-US" dirty="0" smtClean="0"/>
              <a:t>– Vendor</a:t>
            </a:r>
            <a:endParaRPr lang="en-US" dirty="0"/>
          </a:p>
        </p:txBody>
      </p:sp>
      <p:pic>
        <p:nvPicPr>
          <p:cNvPr id="1026" name="Picture 2" descr="C:\Users\acorrig1\AppData\Local\Temp\SNAGHTMLb5280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65" y="982586"/>
            <a:ext cx="5792482" cy="51104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893088" y="4524914"/>
            <a:ext cx="4166830" cy="1855794"/>
          </a:xfrm>
          <a:prstGeom prst="rect">
            <a:avLst/>
          </a:prstGeom>
        </p:spPr>
      </p:pic>
    </p:spTree>
    <p:extLst>
      <p:ext uri="{BB962C8B-B14F-4D97-AF65-F5344CB8AC3E}">
        <p14:creationId xmlns:p14="http://schemas.microsoft.com/office/powerpoint/2010/main" val="3869328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mier_Blank_template_2014">
  <a:themeElements>
    <a:clrScheme name="Corporate Palette">
      <a:dk1>
        <a:srgbClr val="000000"/>
      </a:dk1>
      <a:lt1>
        <a:srgbClr val="FFFFFF"/>
      </a:lt1>
      <a:dk2>
        <a:srgbClr val="004165"/>
      </a:dk2>
      <a:lt2>
        <a:srgbClr val="E2D478"/>
      </a:lt2>
      <a:accent1>
        <a:srgbClr val="58A618"/>
      </a:accent1>
      <a:accent2>
        <a:srgbClr val="2A6EBB"/>
      </a:accent2>
      <a:accent3>
        <a:srgbClr val="612141"/>
      </a:accent3>
      <a:accent4>
        <a:srgbClr val="FF9E1B"/>
      </a:accent4>
      <a:accent5>
        <a:srgbClr val="4BACC6"/>
      </a:accent5>
      <a:accent6>
        <a:srgbClr val="404545"/>
      </a:accent6>
      <a:hlink>
        <a:srgbClr val="0000FF"/>
      </a:hlink>
      <a:folHlink>
        <a:srgbClr val="2A6E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20000"/>
            <a:lumOff val="80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a:defPPr>
      </a:lstStyle>
    </a:txDef>
  </a:objectDefaults>
  <a:extraClrSchemeLst/>
  <a:extLst>
    <a:ext uri="{05A4C25C-085E-4340-85A3-A5531E510DB2}">
      <thm15:themeFamily xmlns:thm15="http://schemas.microsoft.com/office/thememl/2012/main" name="Premier-PPT-blank-template-2015.potx" id="{E27D08B5-8731-47A4-9BCB-ACE18DA4E284}" vid="{1268C9DD-257B-4702-B97C-0CFF205245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EF98B9EF9AC04681BA5A82B9CA3467" ma:contentTypeVersion="0" ma:contentTypeDescription="Create a new document." ma:contentTypeScope="" ma:versionID="744a44962e777a6c836885548bf34e1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70CA39-109A-4CAE-BC59-901B7D755C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18EF607-B462-48F9-BB05-7024B8690139}">
  <ds:schemaRef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B73DADE-F179-4E32-B8DE-8F20318781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2660</TotalTime>
  <Words>1909</Words>
  <Application>Microsoft Office PowerPoint</Application>
  <PresentationFormat>On-screen Show (4:3)</PresentationFormat>
  <Paragraphs>168</Paragraphs>
  <Slides>25</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25</vt:i4>
      </vt:variant>
      <vt:variant>
        <vt:lpstr>Custom Shows</vt:lpstr>
      </vt:variant>
      <vt:variant>
        <vt:i4>1</vt:i4>
      </vt:variant>
    </vt:vector>
  </HeadingPairs>
  <TitlesOfParts>
    <vt:vector size="30" baseType="lpstr">
      <vt:lpstr>Arial</vt:lpstr>
      <vt:lpstr>Calibri</vt:lpstr>
      <vt:lpstr>Wingdings</vt:lpstr>
      <vt:lpstr>Premier_Blank_template_2014</vt:lpstr>
      <vt:lpstr>Create and Edit Item Records </vt:lpstr>
      <vt:lpstr>Business Objectives</vt:lpstr>
      <vt:lpstr>Learning Objectives for this Lesson</vt:lpstr>
      <vt:lpstr>Terms</vt:lpstr>
      <vt:lpstr>Methods of Creating Item Records</vt:lpstr>
      <vt:lpstr>Create / Edit Item Records: Manually Create an Item</vt:lpstr>
      <vt:lpstr>Create / Edit Item Records: Open Consolidated Item Add</vt:lpstr>
      <vt:lpstr>Create / Edit Item Records: Consolidated Item Add - General</vt:lpstr>
      <vt:lpstr>Create / Edit Item Records: Consolidated Item Add – Vendor</vt:lpstr>
      <vt:lpstr>Create / Edit Item Records: Consolidated Item Add – Defaults</vt:lpstr>
      <vt:lpstr>Create / Edit Item Records: Consolidated Item Add – Optional</vt:lpstr>
      <vt:lpstr>Create / Edit Item Records: Consolidated Item Add – Next Steps</vt:lpstr>
      <vt:lpstr>Create / Edit Item Records: Consolidated Item Add – Assign to Asset Loc</vt:lpstr>
      <vt:lpstr>Create / Edit Item Records: Edit an Item Catalog Record</vt:lpstr>
      <vt:lpstr>Create / Edit Item Records: General and Default Fields</vt:lpstr>
      <vt:lpstr>Create / Edit Item Records: Edit Vendor Information 1</vt:lpstr>
      <vt:lpstr>Create / Edit Item Records: Edit Vendor Information 2</vt:lpstr>
      <vt:lpstr>Create / Edit Item Records: Inventory Record Edit</vt:lpstr>
      <vt:lpstr>Create / Edit Item Records: Editable Inventory Panels</vt:lpstr>
      <vt:lpstr>Create / Edit Item Records: Vendor Catalog Imports 1</vt:lpstr>
      <vt:lpstr>Create / Edit Item Records: Vendor Catalog Imports 2</vt:lpstr>
      <vt:lpstr>Create / Edit Item Records: Import Items via Spreadsheet 1</vt:lpstr>
      <vt:lpstr>Create / Edit Item Records: Import Items via Spreadsheet 2</vt:lpstr>
      <vt:lpstr>Summary</vt:lpstr>
      <vt:lpstr>More Info</vt:lpstr>
      <vt:lpstr>Custom Show 1</vt:lpstr>
    </vt:vector>
  </TitlesOfParts>
  <Company>Premier,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Ginader, Sung</dc:creator>
  <cp:lastModifiedBy>Corrigan, Anne</cp:lastModifiedBy>
  <cp:revision>162</cp:revision>
  <dcterms:created xsi:type="dcterms:W3CDTF">2015-05-22T13:31:48Z</dcterms:created>
  <dcterms:modified xsi:type="dcterms:W3CDTF">2018-02-21T19:15:51Z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0x0101006BEF98B9EF9AC04681BA5A82B9CA3467</vt:lpwstr>
  </property>
  <property fmtid="{D5CDD505-2E9C-101B-9397-08002B2CF9AE}" pid="3" name="NG-ActivityEventIdentifier">
    <vt:lpwstr>BDF006498F27C443E445F2C811483CF2</vt:lpwstr>
  </property>
  <property fmtid="{D5CDD505-2E9C-101B-9397-08002B2CF9AE}" pid="4" name="NG-ActivityEventID">
    <vt:lpwstr>333480</vt:lpwstr>
  </property>
</Properties>
</file>